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8"/>
  </p:notesMasterIdLst>
  <p:sldIdLst>
    <p:sldId id="256" r:id="rId6"/>
    <p:sldId id="50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mavý vzhled" id="{5D17C389-D887-DB46-BB98-F62E6D5AFF22}">
          <p14:sldIdLst>
            <p14:sldId id="256"/>
            <p14:sldId id="50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Světlý vzhled" id="{847CB7C1-D25C-C94A-90F9-9FA2FE0242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007339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0590" autoAdjust="0"/>
  </p:normalViewPr>
  <p:slideViewPr>
    <p:cSldViewPr snapToGrid="0">
      <p:cViewPr varScale="1">
        <p:scale>
          <a:sx n="57" d="100"/>
          <a:sy n="57" d="100"/>
        </p:scale>
        <p:origin x="93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26.03.2026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373417D8-D1D7-B82B-DC1C-39B8F973C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3749" r="10361" b="23269"/>
          <a:stretch>
            <a:fillRect/>
          </a:stretch>
        </p:blipFill>
        <p:spPr>
          <a:xfrm>
            <a:off x="719999" y="641675"/>
            <a:ext cx="3653217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7003"/>
            <a:ext cx="8964000" cy="3915521"/>
          </a:xfrm>
        </p:spPr>
        <p:txBody>
          <a:bodyPr numCol="1" spcCol="360000">
            <a:norm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67C9E67-68A9-C008-6034-D232C1AF11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85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666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17DFE5-4AB5-CB80-1E80-AF1A38727F6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F51896-151D-3843-DB7C-41BB6E22FE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047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06D5A9D-5B24-E761-D1A3-27947B1C890A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17058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2D358F0-6A79-42DF-456E-F8DBAF212B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362B212-FD62-9F50-CE3D-DFF199FD57C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0AA4C-B328-7C47-A4DA-F8ED2EFC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3853" cy="30112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2E6FE-C4C5-B012-E7A4-C90616289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3853" cy="301120"/>
          </a:xfrm>
          <a:prstGeom prst="rect">
            <a:avLst/>
          </a:prstGeom>
        </p:spPr>
      </p:pic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E61F4B55-11B4-1167-283D-55E922C63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82C2015C-6855-8BFE-A304-EDB16134EE6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90772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E6FDC1DE-B4B0-083B-CF86-1E57EC819B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42547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C67F1D9B-A262-3956-FFB9-E7341D366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3749" r="10361" b="23269"/>
          <a:stretch>
            <a:fillRect/>
          </a:stretch>
        </p:blipFill>
        <p:spPr>
          <a:xfrm>
            <a:off x="719999" y="641675"/>
            <a:ext cx="3653217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indent="0"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0B77F-477A-D5FB-8405-23971B2738B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71284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0E9E0BDC-B470-B4BC-892A-7CD72300D49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556DA22-95D2-B84C-8D36-C93C88F1A7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998650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6068FBD-80A0-A131-94EA-3F77B4064DB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75418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979A1C8-AB56-208C-E695-4985A095C3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B432D-C3B5-D43F-DAB7-52E395EF4C4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026077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66658BE-27EF-DD53-8F17-938260B54B8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3755D-63C9-7F62-34B8-C0C2AFB43970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652019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4D3900D-FEF7-DC42-A070-58AF49658B8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accent5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 a poděková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BE1D7B25-CFF7-E0CC-F7DE-42D8AC57E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3749" r="10361" b="23269"/>
          <a:stretch>
            <a:fillRect/>
          </a:stretch>
        </p:blipFill>
        <p:spPr>
          <a:xfrm>
            <a:off x="719999" y="641675"/>
            <a:ext cx="3653217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AC9FC7C4-2866-EDE0-470D-243E4DA9A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3749" r="10361" b="23269"/>
          <a:stretch>
            <a:fillRect/>
          </a:stretch>
        </p:blipFill>
        <p:spPr>
          <a:xfrm>
            <a:off x="719999" y="641675"/>
            <a:ext cx="3653217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0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06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90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28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91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69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971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91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43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0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C27F63E-15DF-3417-C4BA-8EDE44B1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20C6785-6DA0-9A87-9D9D-BA69ABBE0164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94927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396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E4E3C3DD-3866-6F53-02B5-1DB404D3B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3657" r="14538" b="23008"/>
          <a:stretch>
            <a:fillRect/>
          </a:stretch>
        </p:blipFill>
        <p:spPr>
          <a:xfrm>
            <a:off x="720001" y="636329"/>
            <a:ext cx="3440196" cy="1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BDCA6ACC-DA08-30BC-5BBE-7FC47F595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3657" r="14538" b="23008"/>
          <a:stretch>
            <a:fillRect/>
          </a:stretch>
        </p:blipFill>
        <p:spPr>
          <a:xfrm>
            <a:off x="720001" y="636329"/>
            <a:ext cx="3440196" cy="1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CA50FF28-B021-8DDC-398E-1D1728FE0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3657" r="14538" b="23008"/>
          <a:stretch>
            <a:fillRect/>
          </a:stretch>
        </p:blipFill>
        <p:spPr>
          <a:xfrm>
            <a:off x="720001" y="636329"/>
            <a:ext cx="3440196" cy="1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396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833127-FA44-2449-652E-7C7C47C7D87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98010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s podna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396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833127-FA44-2449-652E-7C7C47C7D87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7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Zástupný text 8">
            <a:extLst>
              <a:ext uri="{FF2B5EF4-FFF2-40B4-BE49-F238E27FC236}">
                <a16:creationId xmlns:a16="http://schemas.microsoft.com/office/drawing/2014/main" id="{C52BA4E9-4796-3725-545B-D2330E793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30431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55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22525"/>
            <a:ext cx="8964000" cy="3960000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8331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3"/>
            <a:ext cx="8964000" cy="3926021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BBC0884-F87E-1907-FF5F-2AB324A5C47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81679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35605"/>
            <a:ext cx="8964000" cy="3946919"/>
          </a:xfrm>
        </p:spPr>
        <p:txBody>
          <a:bodyPr numCol="1" spcCol="360000">
            <a:norm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4905BBB-F9FE-9FBF-15BB-B1658C5A09F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7850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s podnad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7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C27F63E-15DF-3417-C4BA-8EDE44B1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20C6785-6DA0-9A87-9D9D-BA69ABBE0164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660ED184-F5BA-81AC-E62D-8CA75BBEA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6813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7003"/>
            <a:ext cx="8964000" cy="3915521"/>
          </a:xfrm>
        </p:spPr>
        <p:txBody>
          <a:bodyPr numCol="1" spcCol="360000">
            <a:norm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3163992-C525-2C66-6CAF-F1C6D7A2FF4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30073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497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6864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919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C7EEF15-9663-FDF8-3786-E9D1170BC09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3941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A2E329E-B047-5BCC-C0F2-88F14A418F05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182028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B9A68AD-FB4B-8978-5212-ECDC03A6FB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435564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1C452-BE80-BC5C-7921-09A8FE89B9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428847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7BDEE34E-2AD1-D45A-CDC5-B7356B87F96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922485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6F11FE-78A2-69C8-0643-BE729D4F1FD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344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82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4D6FE-BA08-8A8E-D5AE-55D3E75626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610148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CC6951-FCF3-7B03-5562-7840A02525D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768918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893E901C-6AA0-0F75-C9B1-BE19FABFC393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583380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3AB57E5-30E5-1721-7ABB-F3BD27E78527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150893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0B733-56AF-86CD-D756-629084A16536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611828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CAAE527-231E-9248-0A0C-52E8BA0AF60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657245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8824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83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6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 a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D5AB6AC5-6A4B-4D6E-3293-D497CF31F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3657" r="14538" b="23008"/>
          <a:stretch>
            <a:fillRect/>
          </a:stretch>
        </p:blipFill>
        <p:spPr>
          <a:xfrm>
            <a:off x="720001" y="636329"/>
            <a:ext cx="3440196" cy="1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22525"/>
            <a:ext cx="8964000" cy="3960000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54992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3"/>
            <a:ext cx="8964000" cy="3926021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87EABB6-9EA1-4F27-1C21-C571E0100C5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376775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35605"/>
            <a:ext cx="8964000" cy="3946919"/>
          </a:xfrm>
        </p:spPr>
        <p:txBody>
          <a:bodyPr numCol="1" spcCol="360000">
            <a:norm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5547E9F-BA9C-9C4B-9DF5-F81989FE809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990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DF67F3F1-F3D2-EC43-5EB5-2BB7ED887C9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718" r:id="rId4"/>
    <p:sldLayoutId id="2147483721" r:id="rId5"/>
    <p:sldLayoutId id="2147483650" r:id="rId6"/>
    <p:sldLayoutId id="2147483676" r:id="rId7"/>
    <p:sldLayoutId id="2147483677" r:id="rId8"/>
    <p:sldLayoutId id="2147483678" r:id="rId9"/>
    <p:sldLayoutId id="2147483679" r:id="rId10"/>
    <p:sldLayoutId id="2147483651" r:id="rId11"/>
    <p:sldLayoutId id="2147483680" r:id="rId12"/>
    <p:sldLayoutId id="2147483681" r:id="rId13"/>
    <p:sldLayoutId id="2147483682" r:id="rId14"/>
    <p:sldLayoutId id="214748365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716" r:id="rId24"/>
    <p:sldLayoutId id="2147483691" r:id="rId25"/>
    <p:sldLayoutId id="2147483654" r:id="rId26"/>
    <p:sldLayoutId id="2147483655" r:id="rId27"/>
    <p:sldLayoutId id="2147483719" r:id="rId28"/>
    <p:sldLayoutId id="2147483723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7971" y="2160000"/>
            <a:ext cx="8906029" cy="40780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66" r:id="rId4"/>
    <p:sldLayoutId id="2147483722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7" r:id="rId24"/>
    <p:sldLayoutId id="2147483713" r:id="rId25"/>
    <p:sldLayoutId id="2147483668" r:id="rId26"/>
    <p:sldLayoutId id="2147483669" r:id="rId27"/>
    <p:sldLayoutId id="2147483720" r:id="rId28"/>
    <p:sldLayoutId id="2147483724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msmt.gov.cz/vzdelavani/stredni-vzdelavani/metodicke-informace-k-dualnimu-praktickemu-vyucovan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vzdelavani/stredni-vzdelavani/aktualizovana-metodika-k-maturitni-vyhlas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msmt.gov.cz/file/6580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svg"/><Relationship Id="rId11" Type="http://schemas.openxmlformats.org/officeDocument/2006/relationships/hyperlink" Target="https://edu.gov.cz/metodicky_materialy/metodicka-informace-pro-vyssi-odborne-vzdelavani-v-souladu-s-platnou-legislativou/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56D5B0D-2628-1059-698D-594BA7D021B7}"/>
              </a:ext>
            </a:extLst>
          </p:cNvPr>
          <p:cNvSpPr txBox="1">
            <a:spLocks/>
          </p:cNvSpPr>
          <p:nvPr/>
        </p:nvSpPr>
        <p:spPr>
          <a:xfrm>
            <a:off x="529213" y="588790"/>
            <a:ext cx="11133573" cy="1351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4311FE-B1A4-26E4-8928-FC5646969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Zdravotní způsobilost  v regionálním školství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2C1B0FB-2315-BCF9-FB40-F0A73981A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Ilona Vaculová</a:t>
            </a:r>
          </a:p>
          <a:p>
            <a:r>
              <a:rPr lang="cs-CZ" dirty="0"/>
              <a:t>Oddělení organizace předškolního, základního a základního uměleckého vzdělávání</a:t>
            </a:r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D8987507-98AD-D361-3036-433E803010CE}"/>
              </a:ext>
            </a:extLst>
          </p:cNvPr>
          <p:cNvSpPr txBox="1">
            <a:spLocks/>
          </p:cNvSpPr>
          <p:nvPr/>
        </p:nvSpPr>
        <p:spPr>
          <a:xfrm>
            <a:off x="720000" y="5976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3. února 2026</a:t>
            </a:r>
          </a:p>
        </p:txBody>
      </p:sp>
    </p:spTree>
    <p:extLst>
      <p:ext uri="{BB962C8B-B14F-4D97-AF65-F5344CB8AC3E}">
        <p14:creationId xmlns:p14="http://schemas.microsoft.com/office/powerpoint/2010/main" val="223709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894" y="792659"/>
            <a:ext cx="10042128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en-US" sz="333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BIM kompetence v oboru TZB – pracovní verze RVP</a:t>
            </a:r>
            <a:endParaRPr lang="en-US" sz="3333" dirty="0"/>
          </a:p>
        </p:txBody>
      </p:sp>
      <p:sp>
        <p:nvSpPr>
          <p:cNvPr id="3" name="Shape 1"/>
          <p:cNvSpPr/>
          <p:nvPr/>
        </p:nvSpPr>
        <p:spPr>
          <a:xfrm>
            <a:off x="673895" y="1800522"/>
            <a:ext cx="2028031" cy="354112"/>
          </a:xfrm>
          <a:prstGeom prst="roundRect">
            <a:avLst>
              <a:gd name="adj" fmla="val 65250"/>
            </a:avLst>
          </a:prstGeom>
          <a:solidFill>
            <a:srgbClr val="004D36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4" name="Text 2"/>
          <p:cNvSpPr/>
          <p:nvPr/>
        </p:nvSpPr>
        <p:spPr>
          <a:xfrm>
            <a:off x="789384" y="1858269"/>
            <a:ext cx="1797050" cy="23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208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TECHNICKÉ ZOBRAZOVÁNÍ</a:t>
            </a:r>
            <a:endParaRPr lang="en-US" sz="1208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125" y="2366962"/>
            <a:ext cx="288727" cy="2887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99567" y="2357339"/>
            <a:ext cx="4561582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Vypracovávat výkresy s uplatněním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digitálního modelu (DiMS)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a grafického programu s podporou BIM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125" y="3323828"/>
            <a:ext cx="288727" cy="2887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99567" y="3314204"/>
            <a:ext cx="4561582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Získávat informace z BIM modelu a rozlišovat jejich typy v rámci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celoživotního cyklu stavby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125" y="4280694"/>
            <a:ext cx="288727" cy="28872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99567" y="4271069"/>
            <a:ext cx="4561582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Pracovat se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společným datovým prostředím (CDE)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rozlišovat role v BIM a jejich odpovědnosti</a:t>
            </a:r>
            <a:endParaRPr lang="en-US" sz="15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125" y="5237559"/>
            <a:ext cx="288727" cy="2887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299567" y="5227935"/>
            <a:ext cx="4561582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Orientovat se v moderních metodách: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 laserové skenování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a zpracování informací s využitím AI</a:t>
            </a:r>
            <a:endParaRPr lang="en-US" sz="1500" dirty="0"/>
          </a:p>
        </p:txBody>
      </p:sp>
      <p:sp>
        <p:nvSpPr>
          <p:cNvPr id="13" name="Shape 7"/>
          <p:cNvSpPr/>
          <p:nvPr/>
        </p:nvSpPr>
        <p:spPr>
          <a:xfrm>
            <a:off x="6198593" y="1597819"/>
            <a:ext cx="5464473" cy="4467423"/>
          </a:xfrm>
          <a:prstGeom prst="roundRect">
            <a:avLst>
              <a:gd name="adj" fmla="val 10344"/>
            </a:avLst>
          </a:prstGeom>
          <a:solidFill>
            <a:srgbClr val="091231">
              <a:alpha val="75000"/>
            </a:srgbClr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14" name="Shape 8"/>
          <p:cNvSpPr/>
          <p:nvPr/>
        </p:nvSpPr>
        <p:spPr>
          <a:xfrm>
            <a:off x="6391077" y="1800522"/>
            <a:ext cx="2234307" cy="392212"/>
          </a:xfrm>
          <a:prstGeom prst="roundRect">
            <a:avLst>
              <a:gd name="adj" fmla="val 58911"/>
            </a:avLst>
          </a:prstGeom>
          <a:noFill/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5" name="Text 9"/>
          <p:cNvSpPr/>
          <p:nvPr/>
        </p:nvSpPr>
        <p:spPr>
          <a:xfrm>
            <a:off x="6525618" y="1877319"/>
            <a:ext cx="1965226" cy="23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208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PRAKTICKÝ OBSAH TZB – BIM</a:t>
            </a:r>
            <a:endParaRPr lang="en-US" sz="1208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3307" y="2405062"/>
            <a:ext cx="288727" cy="288727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016750" y="2395439"/>
            <a:ext cx="445383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Pracovat minimálně s jedním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BIM softwarem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na základní úrovni</a:t>
            </a:r>
            <a:endParaRPr lang="en-US" sz="15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307" y="3361928"/>
            <a:ext cx="288727" cy="288727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016750" y="3352304"/>
            <a:ext cx="445383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Vytvářet základní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digitální modely TZB systémů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a přiřazovat objektům technické parametry</a:t>
            </a:r>
            <a:endParaRPr lang="en-US" sz="15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3307" y="4318794"/>
            <a:ext cx="288727" cy="288727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7016750" y="4309169"/>
            <a:ext cx="445383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Číst a interpretovat dokumentaci publikovanou z BIM modelu a zobrazovat data přes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otevřený standard IFC</a:t>
            </a:r>
            <a:endParaRPr lang="en-US" sz="15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3307" y="5275659"/>
            <a:ext cx="288727" cy="288727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7016750" y="5266035"/>
            <a:ext cx="445383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Dodržovat zásady </a:t>
            </a:r>
            <a:r>
              <a:rPr lang="en-US" sz="15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koordinace profesí</a:t>
            </a:r>
            <a:r>
              <a:rPr lang="en-US" sz="15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– kontrola kolizí rozvodů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395" y="615455"/>
            <a:ext cx="8601273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50"/>
              </a:lnSpc>
            </a:pPr>
            <a:r>
              <a:rPr lang="en-US" sz="3417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NSK – Profesní kvalifikace Specialista BIM</a:t>
            </a:r>
            <a:endParaRPr lang="en-US" sz="3417" dirty="0"/>
          </a:p>
        </p:txBody>
      </p:sp>
      <p:sp>
        <p:nvSpPr>
          <p:cNvPr id="3" name="Text 1"/>
          <p:cNvSpPr/>
          <p:nvPr/>
        </p:nvSpPr>
        <p:spPr>
          <a:xfrm>
            <a:off x="686395" y="1627485"/>
            <a:ext cx="2179043" cy="272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Stav přípravy</a:t>
            </a:r>
            <a:endParaRPr lang="en-US" sz="1708" dirty="0"/>
          </a:p>
        </p:txBody>
      </p:sp>
      <p:sp>
        <p:nvSpPr>
          <p:cNvPr id="4" name="Text 2"/>
          <p:cNvSpPr/>
          <p:nvPr/>
        </p:nvSpPr>
        <p:spPr>
          <a:xfrm>
            <a:off x="686396" y="2086769"/>
            <a:ext cx="5396309" cy="919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Pracovní skupina pro tvorbu PK z oblasti BIM zahájila v druhé polovině roku 2025 přípravu hodnoticího standardu profesní kvalifikace </a:t>
            </a:r>
            <a:r>
              <a:rPr lang="en-US" sz="1542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Specialista pro správu informací o stavbě</a:t>
            </a: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542" dirty="0"/>
          </a:p>
        </p:txBody>
      </p:sp>
      <p:sp>
        <p:nvSpPr>
          <p:cNvPr id="5" name="Text 3"/>
          <p:cNvSpPr/>
          <p:nvPr/>
        </p:nvSpPr>
        <p:spPr>
          <a:xfrm>
            <a:off x="686396" y="3174405"/>
            <a:ext cx="5396309" cy="1225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Termín dokončení byl na základě usnesení vlády č. 998 ze dne </a:t>
            </a:r>
            <a:r>
              <a:rPr lang="en-US" sz="1542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10. 12. 2025</a:t>
            </a: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posunut na konec roku 2026 – z důvodu harmonizace s prováděcí vyhláškou k BIM zákonu, jejíž vydání se očekává na jaře 2026.</a:t>
            </a:r>
            <a:endParaRPr lang="en-US" sz="1542" dirty="0"/>
          </a:p>
        </p:txBody>
      </p:sp>
      <p:sp>
        <p:nvSpPr>
          <p:cNvPr id="6" name="Shape 4"/>
          <p:cNvSpPr/>
          <p:nvPr/>
        </p:nvSpPr>
        <p:spPr>
          <a:xfrm>
            <a:off x="686396" y="4610596"/>
            <a:ext cx="5396309" cy="1421607"/>
          </a:xfrm>
          <a:prstGeom prst="roundRect">
            <a:avLst>
              <a:gd name="adj" fmla="val 20693"/>
            </a:avLst>
          </a:prstGeom>
          <a:solidFill>
            <a:srgbClr val="004D36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52" y="4912717"/>
            <a:ext cx="245070" cy="19605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3578" y="4846538"/>
            <a:ext cx="4563070" cy="919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542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Draft PK je aktuálně v připomínkovém řízení. Finalizace proběhne po vydání prováděcí vyhlášky (MPO/MŠMT).</a:t>
            </a:r>
            <a:endParaRPr lang="en-US" sz="1542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88" y="2756297"/>
            <a:ext cx="4944368" cy="21704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06265" y="4322323"/>
            <a:ext cx="866688" cy="119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917"/>
              </a:lnSpc>
            </a:pPr>
            <a:r>
              <a:rPr lang="en-US" sz="708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Příprava standardu</a:t>
            </a:r>
            <a:endParaRPr lang="en-US" sz="708" dirty="0"/>
          </a:p>
        </p:txBody>
      </p:sp>
      <p:sp>
        <p:nvSpPr>
          <p:cNvPr id="11" name="Text 7"/>
          <p:cNvSpPr/>
          <p:nvPr/>
        </p:nvSpPr>
        <p:spPr>
          <a:xfrm>
            <a:off x="7406265" y="4479469"/>
            <a:ext cx="866688" cy="209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92"/>
              </a:lnSpc>
            </a:pPr>
            <a:r>
              <a:rPr lang="en-US" sz="667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Hodnoticí standard (2025)</a:t>
            </a:r>
            <a:endParaRPr lang="en-US" sz="667" dirty="0"/>
          </a:p>
        </p:txBody>
      </p:sp>
      <p:sp>
        <p:nvSpPr>
          <p:cNvPr id="12" name="Text 8"/>
          <p:cNvSpPr/>
          <p:nvPr/>
        </p:nvSpPr>
        <p:spPr>
          <a:xfrm>
            <a:off x="9839659" y="4288989"/>
            <a:ext cx="866688" cy="119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917"/>
              </a:lnSpc>
            </a:pPr>
            <a:r>
              <a:rPr lang="en-US" sz="708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Schválení</a:t>
            </a:r>
            <a:endParaRPr lang="en-US" sz="708" dirty="0"/>
          </a:p>
        </p:txBody>
      </p:sp>
      <p:sp>
        <p:nvSpPr>
          <p:cNvPr id="13" name="Text 9"/>
          <p:cNvSpPr/>
          <p:nvPr/>
        </p:nvSpPr>
        <p:spPr>
          <a:xfrm>
            <a:off x="9839659" y="4446136"/>
            <a:ext cx="866688" cy="209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92"/>
              </a:lnSpc>
            </a:pPr>
            <a:r>
              <a:rPr lang="en-US" sz="667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Zavedení do NSK (konec 2026)</a:t>
            </a:r>
            <a:endParaRPr lang="en-US" sz="667" dirty="0"/>
          </a:p>
        </p:txBody>
      </p:sp>
      <p:sp>
        <p:nvSpPr>
          <p:cNvPr id="14" name="Text 10"/>
          <p:cNvSpPr/>
          <p:nvPr/>
        </p:nvSpPr>
        <p:spPr>
          <a:xfrm>
            <a:off x="8630105" y="2983897"/>
            <a:ext cx="866688" cy="119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917"/>
              </a:lnSpc>
            </a:pPr>
            <a:r>
              <a:rPr lang="en-US" sz="708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Harmonizace</a:t>
            </a:r>
            <a:endParaRPr lang="en-US" sz="708" dirty="0"/>
          </a:p>
        </p:txBody>
      </p:sp>
      <p:sp>
        <p:nvSpPr>
          <p:cNvPr id="15" name="Text 11"/>
          <p:cNvSpPr/>
          <p:nvPr/>
        </p:nvSpPr>
        <p:spPr>
          <a:xfrm>
            <a:off x="8630105" y="3141043"/>
            <a:ext cx="866688" cy="209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92"/>
              </a:lnSpc>
            </a:pPr>
            <a:r>
              <a:rPr lang="en-US" sz="667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 prováděcí vyhláškou BIM (jaro 2026)</a:t>
            </a:r>
            <a:endParaRPr lang="en-US" sz="6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7" y="141273"/>
            <a:ext cx="11159146" cy="6276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2982" y="5985967"/>
            <a:ext cx="3458667" cy="43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375"/>
              </a:lnSpc>
            </a:pPr>
            <a:endParaRPr lang="en-US" sz="27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9" y="228697"/>
            <a:ext cx="11129363" cy="62602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2982" y="5985967"/>
            <a:ext cx="3458667" cy="43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375"/>
              </a:lnSpc>
            </a:pPr>
            <a:endParaRPr lang="en-US" sz="27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7261" y="639564"/>
            <a:ext cx="5996682" cy="495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75"/>
              </a:lnSpc>
            </a:pPr>
            <a:r>
              <a:rPr lang="en-US" sz="308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Klíčové oblasti změn v roce 2025</a:t>
            </a:r>
            <a:endParaRPr lang="en-US" sz="3083" dirty="0"/>
          </a:p>
        </p:txBody>
      </p:sp>
      <p:sp>
        <p:nvSpPr>
          <p:cNvPr id="3" name="Text 1"/>
          <p:cNvSpPr/>
          <p:nvPr/>
        </p:nvSpPr>
        <p:spPr>
          <a:xfrm>
            <a:off x="627261" y="1443931"/>
            <a:ext cx="10937478" cy="53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3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Rok 2025 přinesl zásadní legislativní, kurikulární i organizační proměny středního a vyššího odborného vzdělávání. Změny se dotýkají čtyř hlavních oblastí:</a:t>
            </a:r>
            <a:endParaRPr lang="en-US" sz="1375" dirty="0"/>
          </a:p>
        </p:txBody>
      </p:sp>
      <p:sp>
        <p:nvSpPr>
          <p:cNvPr id="4" name="Shape 2"/>
          <p:cNvSpPr/>
          <p:nvPr/>
        </p:nvSpPr>
        <p:spPr>
          <a:xfrm>
            <a:off x="627261" y="2150169"/>
            <a:ext cx="5391448" cy="1956892"/>
          </a:xfrm>
          <a:prstGeom prst="roundRect">
            <a:avLst>
              <a:gd name="adj" fmla="val 13669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5" name="Shape 3"/>
          <p:cNvSpPr/>
          <p:nvPr/>
        </p:nvSpPr>
        <p:spPr>
          <a:xfrm>
            <a:off x="824607" y="2347516"/>
            <a:ext cx="534988" cy="534988"/>
          </a:xfrm>
          <a:prstGeom prst="roundRect">
            <a:avLst>
              <a:gd name="adj" fmla="val 14241899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748" y="2494558"/>
            <a:ext cx="240705" cy="24070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4607" y="3036987"/>
            <a:ext cx="1981398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Legislativa</a:t>
            </a:r>
            <a:endParaRPr lang="en-US" sz="1542" dirty="0"/>
          </a:p>
        </p:txBody>
      </p:sp>
      <p:sp>
        <p:nvSpPr>
          <p:cNvPr id="8" name="Text 5"/>
          <p:cNvSpPr/>
          <p:nvPr/>
        </p:nvSpPr>
        <p:spPr>
          <a:xfrm>
            <a:off x="824607" y="3377307"/>
            <a:ext cx="4996756" cy="53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3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Novela školského zákona č. 267/2025 Sb. a navazující prováděcí předpisy</a:t>
            </a:r>
            <a:endParaRPr lang="en-US" sz="1375" dirty="0"/>
          </a:p>
        </p:txBody>
      </p:sp>
      <p:sp>
        <p:nvSpPr>
          <p:cNvPr id="9" name="Shape 6"/>
          <p:cNvSpPr/>
          <p:nvPr/>
        </p:nvSpPr>
        <p:spPr>
          <a:xfrm>
            <a:off x="6173192" y="2150169"/>
            <a:ext cx="5391547" cy="1956892"/>
          </a:xfrm>
          <a:prstGeom prst="roundRect">
            <a:avLst>
              <a:gd name="adj" fmla="val 13669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0" name="Shape 7"/>
          <p:cNvSpPr/>
          <p:nvPr/>
        </p:nvSpPr>
        <p:spPr>
          <a:xfrm>
            <a:off x="6370539" y="2347516"/>
            <a:ext cx="534988" cy="534988"/>
          </a:xfrm>
          <a:prstGeom prst="roundRect">
            <a:avLst>
              <a:gd name="adj" fmla="val 14241899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7680" y="2494558"/>
            <a:ext cx="240705" cy="24070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370539" y="3036987"/>
            <a:ext cx="1981398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Duální výuka a KPP</a:t>
            </a:r>
            <a:endParaRPr lang="en-US" sz="1542" dirty="0"/>
          </a:p>
        </p:txBody>
      </p:sp>
      <p:sp>
        <p:nvSpPr>
          <p:cNvPr id="13" name="Text 9"/>
          <p:cNvSpPr/>
          <p:nvPr/>
        </p:nvSpPr>
        <p:spPr>
          <a:xfrm>
            <a:off x="6370538" y="3377307"/>
            <a:ext cx="4996855" cy="53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3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Zavedení DPV a komplexní profilové práce jako nové formy maturitní zkoušky</a:t>
            </a:r>
            <a:endParaRPr lang="en-US" sz="1375" dirty="0"/>
          </a:p>
        </p:txBody>
      </p:sp>
      <p:sp>
        <p:nvSpPr>
          <p:cNvPr id="14" name="Shape 10"/>
          <p:cNvSpPr/>
          <p:nvPr/>
        </p:nvSpPr>
        <p:spPr>
          <a:xfrm>
            <a:off x="627261" y="4261544"/>
            <a:ext cx="5391448" cy="1956892"/>
          </a:xfrm>
          <a:prstGeom prst="roundRect">
            <a:avLst>
              <a:gd name="adj" fmla="val 13669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5" name="Shape 11"/>
          <p:cNvSpPr/>
          <p:nvPr/>
        </p:nvSpPr>
        <p:spPr>
          <a:xfrm>
            <a:off x="824607" y="4458891"/>
            <a:ext cx="534988" cy="534988"/>
          </a:xfrm>
          <a:prstGeom prst="roundRect">
            <a:avLst>
              <a:gd name="adj" fmla="val 14241899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48" y="4605933"/>
            <a:ext cx="240705" cy="24070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24607" y="5148362"/>
            <a:ext cx="1981398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Inovace RVP</a:t>
            </a:r>
            <a:endParaRPr lang="en-US" sz="1542" dirty="0"/>
          </a:p>
        </p:txBody>
      </p:sp>
      <p:sp>
        <p:nvSpPr>
          <p:cNvPr id="18" name="Text 13"/>
          <p:cNvSpPr/>
          <p:nvPr/>
        </p:nvSpPr>
        <p:spPr>
          <a:xfrm>
            <a:off x="824607" y="5488682"/>
            <a:ext cx="4996756" cy="53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3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Revize rámcových vzdělávacích programů, implementace BIM kompetencí</a:t>
            </a:r>
            <a:endParaRPr lang="en-US" sz="1375" dirty="0"/>
          </a:p>
        </p:txBody>
      </p:sp>
      <p:sp>
        <p:nvSpPr>
          <p:cNvPr id="19" name="Shape 14"/>
          <p:cNvSpPr/>
          <p:nvPr/>
        </p:nvSpPr>
        <p:spPr>
          <a:xfrm>
            <a:off x="6173192" y="4261544"/>
            <a:ext cx="5391547" cy="1956892"/>
          </a:xfrm>
          <a:prstGeom prst="roundRect">
            <a:avLst>
              <a:gd name="adj" fmla="val 13669"/>
            </a:avLst>
          </a:prstGeom>
          <a:solidFill>
            <a:srgbClr val="0A081B"/>
          </a:solidFill>
          <a:ln w="2286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20" name="Shape 15"/>
          <p:cNvSpPr/>
          <p:nvPr/>
        </p:nvSpPr>
        <p:spPr>
          <a:xfrm>
            <a:off x="6370539" y="4458891"/>
            <a:ext cx="534988" cy="534988"/>
          </a:xfrm>
          <a:prstGeom prst="roundRect">
            <a:avLst>
              <a:gd name="adj" fmla="val 14241899"/>
            </a:avLst>
          </a:prstGeom>
          <a:solidFill>
            <a:srgbClr val="091231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7680" y="4605933"/>
            <a:ext cx="240705" cy="24070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370539" y="5148362"/>
            <a:ext cx="1981398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NSK a VOŠ</a:t>
            </a:r>
            <a:endParaRPr lang="en-US" sz="1542" dirty="0"/>
          </a:p>
        </p:txBody>
      </p:sp>
      <p:sp>
        <p:nvSpPr>
          <p:cNvPr id="23" name="Text 17"/>
          <p:cNvSpPr/>
          <p:nvPr/>
        </p:nvSpPr>
        <p:spPr>
          <a:xfrm>
            <a:off x="6370538" y="5488682"/>
            <a:ext cx="4996855" cy="532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3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Nové profesní kvalifikace, akreditační řízení a inovace vyššího odborného vzdělávání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895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39231" y="1293118"/>
            <a:ext cx="7136209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58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Duální praktické vyučování (DPV)</a:t>
            </a:r>
            <a:endParaRPr lang="en-US" sz="3583" dirty="0"/>
          </a:p>
        </p:txBody>
      </p:sp>
      <p:sp>
        <p:nvSpPr>
          <p:cNvPr id="4" name="Text 1"/>
          <p:cNvSpPr/>
          <p:nvPr/>
        </p:nvSpPr>
        <p:spPr>
          <a:xfrm>
            <a:off x="1939231" y="2378869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Legislativní základ</a:t>
            </a:r>
            <a:endParaRPr lang="en-US" sz="1792" dirty="0"/>
          </a:p>
        </p:txBody>
      </p:sp>
      <p:sp>
        <p:nvSpPr>
          <p:cNvPr id="5" name="Text 2"/>
          <p:cNvSpPr/>
          <p:nvPr/>
        </p:nvSpPr>
        <p:spPr>
          <a:xfrm>
            <a:off x="1939230" y="2870299"/>
            <a:ext cx="4792563" cy="987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Novela školského zákona č. 561/2004 Sb. nabyla platnosti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4. 8. 2025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účinnost DPV nastává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od 1. 1. 2026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 Doplněna úpravou vyhlášky č. 13/2005 Sb.</a:t>
            </a:r>
            <a:endParaRPr lang="en-US" sz="1583" dirty="0"/>
          </a:p>
        </p:txBody>
      </p:sp>
      <p:sp>
        <p:nvSpPr>
          <p:cNvPr id="6" name="Text 3"/>
          <p:cNvSpPr/>
          <p:nvPr/>
        </p:nvSpPr>
        <p:spPr>
          <a:xfrm>
            <a:off x="1939231" y="4043065"/>
            <a:ext cx="4347270" cy="987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Metodické informace MŠMT slouží jako praktický návod pro školy i firmy:</a:t>
            </a:r>
            <a:endParaRPr lang="en-US" sz="1583" dirty="0"/>
          </a:p>
          <a:p>
            <a:pPr>
              <a:lnSpc>
                <a:spcPts val="2583"/>
              </a:lnSpc>
            </a:pPr>
            <a:r>
              <a:rPr lang="en-US" sz="1583" u="sng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msmt.gov.cz – Metodické informace k DPV</a:t>
            </a:r>
            <a:endParaRPr lang="en-US" sz="1583" dirty="0"/>
          </a:p>
        </p:txBody>
      </p:sp>
      <p:sp>
        <p:nvSpPr>
          <p:cNvPr id="7" name="Shape 4"/>
          <p:cNvSpPr/>
          <p:nvPr/>
        </p:nvSpPr>
        <p:spPr>
          <a:xfrm>
            <a:off x="6962874" y="2404567"/>
            <a:ext cx="2154833" cy="2928838"/>
          </a:xfrm>
          <a:prstGeom prst="roundRect">
            <a:avLst>
              <a:gd name="adj" fmla="val 5658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8" name="Shape 5"/>
          <p:cNvSpPr/>
          <p:nvPr/>
        </p:nvSpPr>
        <p:spPr>
          <a:xfrm>
            <a:off x="6937474" y="2404567"/>
            <a:ext cx="101600" cy="2928838"/>
          </a:xfrm>
          <a:prstGeom prst="roundRect">
            <a:avLst>
              <a:gd name="adj" fmla="val 303750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9" name="Text 6"/>
          <p:cNvSpPr/>
          <p:nvPr/>
        </p:nvSpPr>
        <p:spPr>
          <a:xfrm>
            <a:off x="7270155" y="2635647"/>
            <a:ext cx="1616472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Cíl DPV</a:t>
            </a:r>
            <a:endParaRPr lang="en-US" sz="1792" dirty="0"/>
          </a:p>
        </p:txBody>
      </p:sp>
      <p:sp>
        <p:nvSpPr>
          <p:cNvPr id="10" name="Text 7"/>
          <p:cNvSpPr/>
          <p:nvPr/>
        </p:nvSpPr>
        <p:spPr>
          <a:xfrm>
            <a:off x="7270155" y="3127077"/>
            <a:ext cx="161647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Lepší připravenost absolventů na trh práce a posílení vazby teorie s praxí</a:t>
            </a:r>
            <a:endParaRPr lang="en-US" sz="1583" dirty="0"/>
          </a:p>
        </p:txBody>
      </p:sp>
      <p:sp>
        <p:nvSpPr>
          <p:cNvPr id="11" name="Shape 8"/>
          <p:cNvSpPr/>
          <p:nvPr/>
        </p:nvSpPr>
        <p:spPr>
          <a:xfrm>
            <a:off x="9323387" y="2404567"/>
            <a:ext cx="2154932" cy="2928838"/>
          </a:xfrm>
          <a:prstGeom prst="roundRect">
            <a:avLst>
              <a:gd name="adj" fmla="val 5658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2" name="Shape 9"/>
          <p:cNvSpPr/>
          <p:nvPr/>
        </p:nvSpPr>
        <p:spPr>
          <a:xfrm>
            <a:off x="9297988" y="2404567"/>
            <a:ext cx="101600" cy="2928838"/>
          </a:xfrm>
          <a:prstGeom prst="roundRect">
            <a:avLst>
              <a:gd name="adj" fmla="val 303750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13" name="Text 10"/>
          <p:cNvSpPr/>
          <p:nvPr/>
        </p:nvSpPr>
        <p:spPr>
          <a:xfrm>
            <a:off x="9630669" y="2635647"/>
            <a:ext cx="161657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Rozsah</a:t>
            </a:r>
            <a:endParaRPr lang="en-US" sz="1792" dirty="0"/>
          </a:p>
        </p:txBody>
      </p:sp>
      <p:sp>
        <p:nvSpPr>
          <p:cNvPr id="14" name="Text 11"/>
          <p:cNvSpPr/>
          <p:nvPr/>
        </p:nvSpPr>
        <p:spPr>
          <a:xfrm>
            <a:off x="9630669" y="3127078"/>
            <a:ext cx="1616571" cy="164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Praktické vyučování realizované přímo ve firmě – platí pro SOŠ i VOŠ</a:t>
            </a:r>
            <a:endParaRPr lang="en-US" sz="15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031" y="1201242"/>
            <a:ext cx="10377785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58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Komplexní profilová práce a kombinovaná výuka</a:t>
            </a:r>
            <a:endParaRPr lang="en-US" sz="3583" dirty="0"/>
          </a:p>
        </p:txBody>
      </p:sp>
      <p:sp>
        <p:nvSpPr>
          <p:cNvPr id="3" name="Shape 1"/>
          <p:cNvSpPr/>
          <p:nvPr/>
        </p:nvSpPr>
        <p:spPr>
          <a:xfrm>
            <a:off x="720031" y="2312690"/>
            <a:ext cx="2249388" cy="424855"/>
          </a:xfrm>
          <a:prstGeom prst="roundRect">
            <a:avLst>
              <a:gd name="adj" fmla="val 58111"/>
            </a:avLst>
          </a:prstGeom>
          <a:noFill/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4" name="Text 2"/>
          <p:cNvSpPr/>
          <p:nvPr/>
        </p:nvSpPr>
        <p:spPr>
          <a:xfrm>
            <a:off x="862508" y="2393454"/>
            <a:ext cx="1964432" cy="263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92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MATURITNÍ ZKOUŠKA – KPP</a:t>
            </a:r>
            <a:endParaRPr lang="en-US" sz="1292" dirty="0"/>
          </a:p>
        </p:txBody>
      </p:sp>
      <p:sp>
        <p:nvSpPr>
          <p:cNvPr id="5" name="Text 3"/>
          <p:cNvSpPr/>
          <p:nvPr/>
        </p:nvSpPr>
        <p:spPr>
          <a:xfrm>
            <a:off x="720031" y="2819797"/>
            <a:ext cx="2821782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Komplexní profilová práce</a:t>
            </a:r>
            <a:endParaRPr lang="en-US" sz="1792" dirty="0"/>
          </a:p>
        </p:txBody>
      </p:sp>
      <p:sp>
        <p:nvSpPr>
          <p:cNvPr id="6" name="Text 4"/>
          <p:cNvSpPr/>
          <p:nvPr/>
        </p:nvSpPr>
        <p:spPr>
          <a:xfrm>
            <a:off x="720031" y="3311228"/>
            <a:ext cx="5125045" cy="164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Po čtyřech letech pokusného ověřování byla KPP v listopadu 2025 ukotvena v novele školského zákona a vyhlášky č. 177/2009 Sb. KPP je zpracovávána ve spolupráci s reálným pracovním prostředím a zakončena obhajobou.</a:t>
            </a:r>
            <a:endParaRPr lang="en-US" sz="1583" dirty="0"/>
          </a:p>
        </p:txBody>
      </p:sp>
      <p:sp>
        <p:nvSpPr>
          <p:cNvPr id="7" name="Text 5"/>
          <p:cNvSpPr/>
          <p:nvPr/>
        </p:nvSpPr>
        <p:spPr>
          <a:xfrm>
            <a:off x="720031" y="5142409"/>
            <a:ext cx="5125045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u="sng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Aktualizovaná metodika MŠMT →</a:t>
            </a:r>
            <a:endParaRPr lang="en-US" sz="1583" dirty="0"/>
          </a:p>
        </p:txBody>
      </p:sp>
      <p:sp>
        <p:nvSpPr>
          <p:cNvPr id="8" name="Shape 6"/>
          <p:cNvSpPr/>
          <p:nvPr/>
        </p:nvSpPr>
        <p:spPr>
          <a:xfrm>
            <a:off x="6353274" y="2312690"/>
            <a:ext cx="2085678" cy="424855"/>
          </a:xfrm>
          <a:prstGeom prst="roundRect">
            <a:avLst>
              <a:gd name="adj" fmla="val 58111"/>
            </a:avLst>
          </a:prstGeom>
          <a:noFill/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9" name="Text 7"/>
          <p:cNvSpPr/>
          <p:nvPr/>
        </p:nvSpPr>
        <p:spPr>
          <a:xfrm>
            <a:off x="6495753" y="2393454"/>
            <a:ext cx="1800721" cy="263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92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NOVÁ FORMA VÝUKY – KV</a:t>
            </a:r>
            <a:endParaRPr lang="en-US" sz="1292" dirty="0"/>
          </a:p>
        </p:txBody>
      </p:sp>
      <p:sp>
        <p:nvSpPr>
          <p:cNvPr id="10" name="Text 8"/>
          <p:cNvSpPr/>
          <p:nvPr/>
        </p:nvSpPr>
        <p:spPr>
          <a:xfrm>
            <a:off x="6353274" y="2819797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Kombinovaná výuka</a:t>
            </a:r>
            <a:endParaRPr lang="en-US" sz="1792" dirty="0"/>
          </a:p>
        </p:txBody>
      </p:sp>
      <p:sp>
        <p:nvSpPr>
          <p:cNvPr id="11" name="Text 9"/>
          <p:cNvSpPr/>
          <p:nvPr/>
        </p:nvSpPr>
        <p:spPr>
          <a:xfrm>
            <a:off x="6353274" y="3311227"/>
            <a:ext cx="5125045" cy="1316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Od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1. 1. 2026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mohou střední školy, konzervatoře i VOŠ dobrovolně poskytovat v denní formě kombinaci prezenční a distanční výuky. MŠMT vydalo opatření ke změně RVP kategorií M a L5 a metodické doporučení.</a:t>
            </a:r>
            <a:endParaRPr lang="en-US" sz="1583" dirty="0"/>
          </a:p>
        </p:txBody>
      </p:sp>
      <p:sp>
        <p:nvSpPr>
          <p:cNvPr id="12" name="Text 10"/>
          <p:cNvSpPr/>
          <p:nvPr/>
        </p:nvSpPr>
        <p:spPr>
          <a:xfrm>
            <a:off x="6353274" y="4813201"/>
            <a:ext cx="5125045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u="sng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Metodické doporučení ke KV →</a:t>
            </a:r>
            <a:endParaRPr lang="en-US" sz="15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031" y="919063"/>
            <a:ext cx="8916591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58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Vyšší odborné vzdělávání – klíčové změny</a:t>
            </a:r>
            <a:endParaRPr lang="en-US" sz="3583" dirty="0"/>
          </a:p>
        </p:txBody>
      </p:sp>
      <p:sp>
        <p:nvSpPr>
          <p:cNvPr id="4" name="Text 1"/>
          <p:cNvSpPr/>
          <p:nvPr/>
        </p:nvSpPr>
        <p:spPr>
          <a:xfrm>
            <a:off x="720031" y="1799134"/>
            <a:ext cx="9532739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Novelizace vyhlášky č. 10/2005 Sb. přinesla rozsáhlé systémové změny ve více fázích. Přechod na nový akreditační úřad proběhl od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1. 7. 2025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583" dirty="0"/>
          </a:p>
        </p:txBody>
      </p:sp>
      <p:sp>
        <p:nvSpPr>
          <p:cNvPr id="5" name="Shape 2"/>
          <p:cNvSpPr/>
          <p:nvPr/>
        </p:nvSpPr>
        <p:spPr>
          <a:xfrm>
            <a:off x="951408" y="2688928"/>
            <a:ext cx="25400" cy="3250009"/>
          </a:xfrm>
          <a:prstGeom prst="roundRect">
            <a:avLst>
              <a:gd name="adj" fmla="val 1215000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6" name="Shape 3"/>
          <p:cNvSpPr/>
          <p:nvPr/>
        </p:nvSpPr>
        <p:spPr>
          <a:xfrm>
            <a:off x="1157437" y="2907606"/>
            <a:ext cx="617141" cy="25400"/>
          </a:xfrm>
          <a:prstGeom prst="roundRect">
            <a:avLst>
              <a:gd name="adj" fmla="val 1215000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7" name="Shape 4"/>
          <p:cNvSpPr/>
          <p:nvPr/>
        </p:nvSpPr>
        <p:spPr>
          <a:xfrm>
            <a:off x="719981" y="2688928"/>
            <a:ext cx="462856" cy="462856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8" name="Text 5"/>
          <p:cNvSpPr/>
          <p:nvPr/>
        </p:nvSpPr>
        <p:spPr>
          <a:xfrm>
            <a:off x="814239" y="2748856"/>
            <a:ext cx="27424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125" dirty="0"/>
          </a:p>
        </p:txBody>
      </p:sp>
      <p:sp>
        <p:nvSpPr>
          <p:cNvPr id="9" name="Text 6"/>
          <p:cNvSpPr/>
          <p:nvPr/>
        </p:nvSpPr>
        <p:spPr>
          <a:xfrm>
            <a:off x="1980108" y="2759571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1. 7. 2025</a:t>
            </a:r>
            <a:endParaRPr lang="en-US" sz="1792" dirty="0"/>
          </a:p>
        </p:txBody>
      </p:sp>
      <p:sp>
        <p:nvSpPr>
          <p:cNvPr id="10" name="Text 7"/>
          <p:cNvSpPr/>
          <p:nvPr/>
        </p:nvSpPr>
        <p:spPr>
          <a:xfrm>
            <a:off x="1980109" y="3168749"/>
            <a:ext cx="827266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Přechod akreditačního řízení na nový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Národní akreditační úřad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pro terciární vzdělávání</a:t>
            </a:r>
            <a:endParaRPr lang="en-US" sz="1583" dirty="0"/>
          </a:p>
        </p:txBody>
      </p:sp>
      <p:sp>
        <p:nvSpPr>
          <p:cNvPr id="11" name="Shape 8"/>
          <p:cNvSpPr/>
          <p:nvPr/>
        </p:nvSpPr>
        <p:spPr>
          <a:xfrm>
            <a:off x="1157437" y="4128095"/>
            <a:ext cx="617141" cy="25400"/>
          </a:xfrm>
          <a:prstGeom prst="roundRect">
            <a:avLst>
              <a:gd name="adj" fmla="val 1215000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12" name="Shape 9"/>
          <p:cNvSpPr/>
          <p:nvPr/>
        </p:nvSpPr>
        <p:spPr>
          <a:xfrm>
            <a:off x="719981" y="3909418"/>
            <a:ext cx="462856" cy="462856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3" name="Text 10"/>
          <p:cNvSpPr/>
          <p:nvPr/>
        </p:nvSpPr>
        <p:spPr>
          <a:xfrm>
            <a:off x="814239" y="3969345"/>
            <a:ext cx="27424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125" dirty="0"/>
          </a:p>
        </p:txBody>
      </p:sp>
      <p:sp>
        <p:nvSpPr>
          <p:cNvPr id="14" name="Text 11"/>
          <p:cNvSpPr/>
          <p:nvPr/>
        </p:nvSpPr>
        <p:spPr>
          <a:xfrm>
            <a:off x="1980108" y="3980061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1. 9. 2025</a:t>
            </a:r>
            <a:endParaRPr lang="en-US" sz="1792" dirty="0"/>
          </a:p>
        </p:txBody>
      </p:sp>
      <p:sp>
        <p:nvSpPr>
          <p:cNvPr id="15" name="Text 12"/>
          <p:cNvSpPr/>
          <p:nvPr/>
        </p:nvSpPr>
        <p:spPr>
          <a:xfrm>
            <a:off x="1980109" y="4389239"/>
            <a:ext cx="827266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Nabytí účinnosti první vlny změn školského zákona a prováděcí vyhlášky</a:t>
            </a:r>
            <a:endParaRPr lang="en-US" sz="1583" dirty="0"/>
          </a:p>
        </p:txBody>
      </p:sp>
      <p:sp>
        <p:nvSpPr>
          <p:cNvPr id="16" name="Shape 13"/>
          <p:cNvSpPr/>
          <p:nvPr/>
        </p:nvSpPr>
        <p:spPr>
          <a:xfrm>
            <a:off x="1157437" y="5348585"/>
            <a:ext cx="617141" cy="25400"/>
          </a:xfrm>
          <a:prstGeom prst="roundRect">
            <a:avLst>
              <a:gd name="adj" fmla="val 1215000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cs-CZ" sz="1500"/>
          </a:p>
        </p:txBody>
      </p:sp>
      <p:sp>
        <p:nvSpPr>
          <p:cNvPr id="17" name="Shape 14"/>
          <p:cNvSpPr/>
          <p:nvPr/>
        </p:nvSpPr>
        <p:spPr>
          <a:xfrm>
            <a:off x="719981" y="5129907"/>
            <a:ext cx="462856" cy="462856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8" name="Text 15"/>
          <p:cNvSpPr/>
          <p:nvPr/>
        </p:nvSpPr>
        <p:spPr>
          <a:xfrm>
            <a:off x="814239" y="5189835"/>
            <a:ext cx="27424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125" dirty="0"/>
          </a:p>
        </p:txBody>
      </p:sp>
      <p:sp>
        <p:nvSpPr>
          <p:cNvPr id="19" name="Text 16"/>
          <p:cNvSpPr/>
          <p:nvPr/>
        </p:nvSpPr>
        <p:spPr>
          <a:xfrm>
            <a:off x="1980108" y="5200551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1. 1. 2026</a:t>
            </a:r>
            <a:endParaRPr lang="en-US" sz="1792" dirty="0"/>
          </a:p>
        </p:txBody>
      </p:sp>
      <p:sp>
        <p:nvSpPr>
          <p:cNvPr id="20" name="Text 17"/>
          <p:cNvSpPr/>
          <p:nvPr/>
        </p:nvSpPr>
        <p:spPr>
          <a:xfrm>
            <a:off x="1980109" y="5609729"/>
            <a:ext cx="827266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Účinnost dalších změn: absolutorium, EQF 5 programy, KV, DPV, hodnocení A–F</a:t>
            </a:r>
            <a:endParaRPr lang="en-US" sz="15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2448" y="593230"/>
            <a:ext cx="10807105" cy="109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291"/>
              </a:lnSpc>
            </a:pPr>
            <a:r>
              <a:rPr lang="en-US" sz="3458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Novinky ve vyšším odborném vzdělávání – obsah změn</a:t>
            </a:r>
            <a:endParaRPr lang="en-US" sz="3458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48" y="2073077"/>
            <a:ext cx="395684" cy="3956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92448" y="2706589"/>
            <a:ext cx="2392363" cy="27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Nové pojetí absolutoria</a:t>
            </a:r>
            <a:endParaRPr lang="en-US" sz="1708" dirty="0"/>
          </a:p>
        </p:txBody>
      </p:sp>
      <p:sp>
        <p:nvSpPr>
          <p:cNvPr id="5" name="Text 2"/>
          <p:cNvSpPr/>
          <p:nvPr/>
        </p:nvSpPr>
        <p:spPr>
          <a:xfrm>
            <a:off x="692448" y="3095526"/>
            <a:ext cx="5284589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Komplexní absolventská práce s obhajobou nahrazuje dosavadní formu závěrečné zkoušky</a:t>
            </a:r>
            <a:endParaRPr lang="en-US" sz="154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4865" y="2073077"/>
            <a:ext cx="395684" cy="3956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14864" y="2706589"/>
            <a:ext cx="2198390" cy="27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Programy EQF 5</a:t>
            </a:r>
            <a:endParaRPr lang="en-US" sz="1708" dirty="0"/>
          </a:p>
        </p:txBody>
      </p:sp>
      <p:sp>
        <p:nvSpPr>
          <p:cNvPr id="8" name="Text 4"/>
          <p:cNvSpPr/>
          <p:nvPr/>
        </p:nvSpPr>
        <p:spPr>
          <a:xfrm>
            <a:off x="6214864" y="3095526"/>
            <a:ext cx="5284688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Vznik jednoletých a dvouletých autorizovaných vzdělávacích programů na úrovni EQF 5 od 1. 1. 2026</a:t>
            </a:r>
            <a:endParaRPr lang="en-US" sz="1542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448" y="4096941"/>
            <a:ext cx="395684" cy="3956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2448" y="4730453"/>
            <a:ext cx="2198390" cy="27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Hodnocení A–F</a:t>
            </a:r>
            <a:endParaRPr lang="en-US" sz="1708" dirty="0"/>
          </a:p>
        </p:txBody>
      </p:sp>
      <p:sp>
        <p:nvSpPr>
          <p:cNvPr id="11" name="Text 6"/>
          <p:cNvSpPr/>
          <p:nvPr/>
        </p:nvSpPr>
        <p:spPr>
          <a:xfrm>
            <a:off x="692448" y="5119390"/>
            <a:ext cx="5284589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Nový systém hodnocení studia inspirovaný evropskými standardy nahrazuje stávající klasifikaci</a:t>
            </a:r>
            <a:endParaRPr lang="en-US" sz="1542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4865" y="4096941"/>
            <a:ext cx="395684" cy="3956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214864" y="4730453"/>
            <a:ext cx="2198390" cy="27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Hodinové dotace</a:t>
            </a:r>
            <a:endParaRPr lang="en-US" sz="1708" dirty="0"/>
          </a:p>
        </p:txBody>
      </p:sp>
      <p:sp>
        <p:nvSpPr>
          <p:cNvPr id="14" name="Text 8"/>
          <p:cNvSpPr/>
          <p:nvPr/>
        </p:nvSpPr>
        <p:spPr>
          <a:xfrm>
            <a:off x="6214864" y="5119390"/>
            <a:ext cx="5284688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542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Vyhláška nově stanovuje min. a max. počty vyučovacích hodin i min. průměrný počet hodin praktické přípravy</a:t>
            </a:r>
            <a:endParaRPr lang="en-US" sz="1542" dirty="0"/>
          </a:p>
        </p:txBody>
      </p:sp>
      <p:sp>
        <p:nvSpPr>
          <p:cNvPr id="15" name="Text 9"/>
          <p:cNvSpPr/>
          <p:nvPr/>
        </p:nvSpPr>
        <p:spPr>
          <a:xfrm>
            <a:off x="692448" y="5954316"/>
            <a:ext cx="10807105" cy="310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1542" u="sng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Metodická informace pro VOŠ v souladu s platnou legislativou →</a:t>
            </a:r>
            <a:endParaRPr lang="en-US" sz="1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11089" y="449759"/>
            <a:ext cx="7033618" cy="424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333"/>
              </a:lnSpc>
            </a:pPr>
            <a:r>
              <a:rPr lang="en-US" sz="2667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Inovace oborové soustavy (IOS) – skupina 36</a:t>
            </a:r>
            <a:endParaRPr lang="en-US" sz="2667" dirty="0"/>
          </a:p>
        </p:txBody>
      </p:sp>
      <p:sp>
        <p:nvSpPr>
          <p:cNvPr id="3" name="Text 1"/>
          <p:cNvSpPr/>
          <p:nvPr/>
        </p:nvSpPr>
        <p:spPr>
          <a:xfrm>
            <a:off x="1411089" y="1100932"/>
            <a:ext cx="9369822" cy="7539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Kulaté stoly v červnu 2025 projednaly návrh změn systematiky budoucího nařízení vlády o oborové soustavě. Klíčovým principem je </a:t>
            </a:r>
            <a:r>
              <a:rPr lang="en-US" sz="20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prostupnost oborů H → L</a:t>
            </a:r>
            <a:r>
              <a:rPr lang="en-US" sz="20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tedy cesta od výučního listu k maturitní zkoušce.</a:t>
            </a:r>
            <a:endParaRPr lang="en-US" sz="2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89" y="1781969"/>
            <a:ext cx="4498578" cy="449857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89" y="1781969"/>
            <a:ext cx="4498578" cy="44985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8682" y="3100388"/>
            <a:ext cx="1794967" cy="212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33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Proč prostupnost H–L?</a:t>
            </a:r>
            <a:endParaRPr lang="en-US" sz="1333" dirty="0"/>
          </a:p>
        </p:txBody>
      </p:sp>
      <p:sp>
        <p:nvSpPr>
          <p:cNvPr id="7" name="Text 3"/>
          <p:cNvSpPr/>
          <p:nvPr/>
        </p:nvSpPr>
        <p:spPr>
          <a:xfrm>
            <a:off x="6288683" y="3425924"/>
            <a:ext cx="4498578" cy="425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167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Žáci oborů s výučním listem získají přirozenou cestu k maturitní zkoušce v příbuzném oboru kategorie L – bez zbytečných bariér.</a:t>
            </a:r>
            <a:endParaRPr lang="en-US" sz="1167" dirty="0"/>
          </a:p>
        </p:txBody>
      </p:sp>
      <p:sp>
        <p:nvSpPr>
          <p:cNvPr id="8" name="Shape 4"/>
          <p:cNvSpPr/>
          <p:nvPr/>
        </p:nvSpPr>
        <p:spPr>
          <a:xfrm>
            <a:off x="6288683" y="3979367"/>
            <a:ext cx="4498578" cy="968573"/>
          </a:xfrm>
          <a:prstGeom prst="roundRect">
            <a:avLst>
              <a:gd name="adj" fmla="val 23659"/>
            </a:avLst>
          </a:prstGeom>
          <a:solidFill>
            <a:srgbClr val="004D36"/>
          </a:solidFill>
          <a:ln/>
        </p:spPr>
        <p:txBody>
          <a:bodyPr/>
          <a:lstStyle/>
          <a:p>
            <a:endParaRPr lang="cs-CZ" sz="150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381" y="4201617"/>
            <a:ext cx="190897" cy="1526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784975" y="4130873"/>
            <a:ext cx="3849588" cy="638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167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Oblast TZB zůstává na základě odborných diskusí </a:t>
            </a:r>
            <a:r>
              <a:rPr lang="en-US" sz="116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nadále součástí skupiny 36</a:t>
            </a:r>
            <a:r>
              <a:rPr lang="en-US" sz="1167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– Stavebnictví, TZB, geodézie a katastr nemovitostí.</a:t>
            </a:r>
            <a:endParaRPr lang="en-US" sz="11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0"/>
            <a:ext cx="170815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031" y="1285379"/>
            <a:ext cx="8787209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583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Revize RVP – implementace BIM do výuky</a:t>
            </a:r>
            <a:endParaRPr lang="en-US" sz="3583" dirty="0"/>
          </a:p>
        </p:txBody>
      </p:sp>
      <p:sp>
        <p:nvSpPr>
          <p:cNvPr id="4" name="Text 1"/>
          <p:cNvSpPr/>
          <p:nvPr/>
        </p:nvSpPr>
        <p:spPr>
          <a:xfrm>
            <a:off x="720031" y="2165450"/>
            <a:ext cx="9532739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Od září 2025 NPI zahájilo přípravné práce pro první vlnu revizí RVP oborů kategorie M. Ve skupině 36 byly vybrány: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Stavebnictví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(čtyři zaměření),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Technická zařízení budov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a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Stavební materiály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583" dirty="0"/>
          </a:p>
        </p:txBody>
      </p:sp>
      <p:sp>
        <p:nvSpPr>
          <p:cNvPr id="5" name="Shape 2"/>
          <p:cNvSpPr/>
          <p:nvPr/>
        </p:nvSpPr>
        <p:spPr>
          <a:xfrm>
            <a:off x="720031" y="3055244"/>
            <a:ext cx="3040459" cy="2517378"/>
          </a:xfrm>
          <a:prstGeom prst="roundRect">
            <a:avLst>
              <a:gd name="adj" fmla="val 12259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6" name="Text 3"/>
          <p:cNvSpPr/>
          <p:nvPr/>
        </p:nvSpPr>
        <p:spPr>
          <a:xfrm>
            <a:off x="951111" y="3286323"/>
            <a:ext cx="257829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Kompetenčně pojatý profil</a:t>
            </a:r>
            <a:endParaRPr lang="en-US" sz="1792" dirty="0"/>
          </a:p>
        </p:txBody>
      </p:sp>
      <p:sp>
        <p:nvSpPr>
          <p:cNvPr id="7" name="Text 4"/>
          <p:cNvSpPr/>
          <p:nvPr/>
        </p:nvSpPr>
        <p:spPr>
          <a:xfrm>
            <a:off x="951111" y="3981252"/>
            <a:ext cx="2578298" cy="1316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Kvalifikační profily vznikaly v pracovních skupinách za účasti svazů, asociací, zaměstnavatelů i škol</a:t>
            </a:r>
            <a:endParaRPr lang="en-US" sz="1583" dirty="0"/>
          </a:p>
        </p:txBody>
      </p:sp>
      <p:sp>
        <p:nvSpPr>
          <p:cNvPr id="8" name="Shape 5"/>
          <p:cNvSpPr/>
          <p:nvPr/>
        </p:nvSpPr>
        <p:spPr>
          <a:xfrm>
            <a:off x="3966171" y="3055244"/>
            <a:ext cx="3040459" cy="2517378"/>
          </a:xfrm>
          <a:prstGeom prst="roundRect">
            <a:avLst>
              <a:gd name="adj" fmla="val 12259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9" name="Text 6"/>
          <p:cNvSpPr/>
          <p:nvPr/>
        </p:nvSpPr>
        <p:spPr>
          <a:xfrm>
            <a:off x="4197251" y="3286323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BIM v oboru TZB</a:t>
            </a:r>
            <a:endParaRPr lang="en-US" sz="1792" dirty="0"/>
          </a:p>
        </p:txBody>
      </p:sp>
      <p:sp>
        <p:nvSpPr>
          <p:cNvPr id="10" name="Text 7"/>
          <p:cNvSpPr/>
          <p:nvPr/>
        </p:nvSpPr>
        <p:spPr>
          <a:xfrm>
            <a:off x="4197251" y="3695502"/>
            <a:ext cx="2578298" cy="164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Příklad klíčové kompetence: </a:t>
            </a:r>
            <a:r>
              <a:rPr lang="en-US" sz="1583" i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Projektovat vytápění, ZT, VZT a rozvod plynu za použití programů s datovou strukturou BIM</a:t>
            </a:r>
            <a:endParaRPr lang="en-US" sz="1583" dirty="0"/>
          </a:p>
        </p:txBody>
      </p:sp>
      <p:sp>
        <p:nvSpPr>
          <p:cNvPr id="11" name="Shape 8"/>
          <p:cNvSpPr/>
          <p:nvPr/>
        </p:nvSpPr>
        <p:spPr>
          <a:xfrm>
            <a:off x="7212311" y="3055244"/>
            <a:ext cx="3040459" cy="2517378"/>
          </a:xfrm>
          <a:prstGeom prst="roundRect">
            <a:avLst>
              <a:gd name="adj" fmla="val 12259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cs-CZ" sz="1500"/>
          </a:p>
        </p:txBody>
      </p:sp>
      <p:sp>
        <p:nvSpPr>
          <p:cNvPr id="12" name="Text 9"/>
          <p:cNvSpPr/>
          <p:nvPr/>
        </p:nvSpPr>
        <p:spPr>
          <a:xfrm>
            <a:off x="7443391" y="3286323"/>
            <a:ext cx="2552204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Rozsah BIM kompetencí</a:t>
            </a:r>
            <a:endParaRPr lang="en-US" sz="1792" dirty="0"/>
          </a:p>
        </p:txBody>
      </p:sp>
      <p:sp>
        <p:nvSpPr>
          <p:cNvPr id="13" name="Text 10"/>
          <p:cNvSpPr/>
          <p:nvPr/>
        </p:nvSpPr>
        <p:spPr>
          <a:xfrm>
            <a:off x="7443391" y="3695502"/>
            <a:ext cx="2578298" cy="1316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Kompetence je rozpracována do </a:t>
            </a:r>
            <a:r>
              <a:rPr lang="en-US" sz="1583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šesti dílčích kompetencí</a:t>
            </a:r>
            <a:r>
              <a:rPr lang="en-US" sz="1583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pokrývajících celý životní cyklus stavby</a:t>
            </a:r>
            <a:endParaRPr lang="en-US" sz="15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VS PPT Dark">
  <a:themeElements>
    <a:clrScheme name="JVS barvy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VS PPS Light">
  <a:themeElements>
    <a:clrScheme name="JVS UOSS 1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4DA43FD873F42882D47B74B023E41" ma:contentTypeVersion="19" ma:contentTypeDescription="Vytvoří nový dokument" ma:contentTypeScope="" ma:versionID="04bd1610c08e5c026ff37809200e6f0a">
  <xsd:schema xmlns:xsd="http://www.w3.org/2001/XMLSchema" xmlns:xs="http://www.w3.org/2001/XMLSchema" xmlns:p="http://schemas.microsoft.com/office/2006/metadata/properties" xmlns:ns2="772c696e-72cc-4cd3-bb28-5fe776f213c7" xmlns:ns3="8640c0f3-50bc-4424-9e61-4ef1b86116ce" targetNamespace="http://schemas.microsoft.com/office/2006/metadata/properties" ma:root="true" ma:fieldsID="a2523806e91b1489b7430dcf58378c0d" ns2:_="" ns3:_="">
    <xsd:import namespace="772c696e-72cc-4cd3-bb28-5fe776f213c7"/>
    <xsd:import namespace="8640c0f3-50bc-4424-9e61-4ef1b8611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c696e-72cc-4cd3-bb28-5fe776f2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c2ae7835-4693-48eb-aa0e-48a11e210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c0f3-50bc-4424-9e61-4ef1b8611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ee5c-a7c3-48c6-83d8-47f8230ae65f}" ma:internalName="TaxCatchAll" ma:showField="CatchAllData" ma:web="8640c0f3-50bc-4424-9e61-4ef1b8611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c696e-72cc-4cd3-bb28-5fe776f213c7">
      <Terms xmlns="http://schemas.microsoft.com/office/infopath/2007/PartnerControls"/>
    </lcf76f155ced4ddcb4097134ff3c332f>
    <TaxCatchAll xmlns="8640c0f3-50bc-4424-9e61-4ef1b86116ce" xsi:nil="true"/>
  </documentManagement>
</p:properties>
</file>

<file path=customXml/itemProps1.xml><?xml version="1.0" encoding="utf-8"?>
<ds:datastoreItem xmlns:ds="http://schemas.openxmlformats.org/officeDocument/2006/customXml" ds:itemID="{628B21FD-9EA4-40AE-9D51-756CBE7CA613}"/>
</file>

<file path=customXml/itemProps2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9C120-5274-443A-93A6-139E5591E124}">
  <ds:schemaRefs>
    <ds:schemaRef ds:uri="http://schemas.microsoft.com/office/2006/metadata/properties"/>
    <ds:schemaRef ds:uri="http://schemas.microsoft.com/office/infopath/2007/PartnerControls"/>
    <ds:schemaRef ds:uri="bb50961a-01f8-4a31-97df-cc737852abde"/>
    <ds:schemaRef ds:uri="d6be7263-8cf3-404f-8f3a-9141da07474e"/>
    <ds:schemaRef ds:uri="aaabc790-61c3-4ed2-bf48-4fd4653df86f"/>
    <ds:schemaRef ds:uri="9230b3a5-857e-4604-8e9a-a3cafa8dc0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10827</TotalTime>
  <Words>910</Words>
  <Application>Microsoft Office PowerPoint</Application>
  <PresentationFormat>Širokoúhlá obrazovka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Barlow</vt:lpstr>
      <vt:lpstr>Spline Sans Bold</vt:lpstr>
      <vt:lpstr>Wingdings</vt:lpstr>
      <vt:lpstr>JVS PPT Dark</vt:lpstr>
      <vt:lpstr>JVS PPS Light</vt:lpstr>
      <vt:lpstr>Zdravotní způsobilost  v regionálním školství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>Jednotný vizuální styl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Karel Drašnar</dc:creator>
  <cp:keywords/>
  <dc:description/>
  <cp:lastModifiedBy>Měšťanová Monika</cp:lastModifiedBy>
  <cp:revision>228</cp:revision>
  <cp:lastPrinted>2025-10-24T08:31:40Z</cp:lastPrinted>
  <dcterms:created xsi:type="dcterms:W3CDTF">2025-01-29T13:36:29Z</dcterms:created>
  <dcterms:modified xsi:type="dcterms:W3CDTF">2026-03-26T06:40:47Z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0x01010077D4DA43FD873F42882D47B74B023E41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</Properties>
</file>