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77" y="623138"/>
            <a:ext cx="11426139" cy="897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351" y="1528317"/>
            <a:ext cx="11258550" cy="471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zace.rvp.cz/sov/ke-stazeni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hlednout.rvp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youtu.be/6Mm4uaLlnz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youtu.be/o5iSiPvLwYQ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izace.rvp.cz/clanky/vetsina-ucitelu-je-na-rozvoj-digikompetenci-zaku-priprave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digitalizace.rvp.cz/clanky/vetsina-ucitelu-je-na-rozvoj-digikompetenci-zaku-pripraven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5819" y="2485770"/>
            <a:ext cx="2143125" cy="494030"/>
          </a:xfrm>
          <a:custGeom>
            <a:avLst/>
            <a:gdLst/>
            <a:ahLst/>
            <a:cxnLst/>
            <a:rect l="l" t="t" r="r" b="b"/>
            <a:pathLst>
              <a:path w="2143125" h="494030">
                <a:moveTo>
                  <a:pt x="0" y="493521"/>
                </a:moveTo>
                <a:lnTo>
                  <a:pt x="2142871" y="0"/>
                </a:lnTo>
              </a:path>
            </a:pathLst>
          </a:custGeom>
          <a:ln w="9524">
            <a:solidFill>
              <a:srgbClr val="AECD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923143" y="3558666"/>
            <a:ext cx="1220470" cy="280670"/>
          </a:xfrm>
          <a:custGeom>
            <a:avLst/>
            <a:gdLst/>
            <a:ahLst/>
            <a:cxnLst/>
            <a:rect l="l" t="t" r="r" b="b"/>
            <a:pathLst>
              <a:path w="1220470" h="280670">
                <a:moveTo>
                  <a:pt x="0" y="280289"/>
                </a:moveTo>
                <a:lnTo>
                  <a:pt x="1220215" y="0"/>
                </a:lnTo>
              </a:path>
            </a:pathLst>
          </a:custGeom>
          <a:ln w="9525">
            <a:solidFill>
              <a:srgbClr val="AECDE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9523666" y="989457"/>
            <a:ext cx="2673350" cy="2835910"/>
            <a:chOff x="9523666" y="989457"/>
            <a:chExt cx="2673350" cy="2835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8835" y="989457"/>
              <a:ext cx="2312924" cy="17251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28429" y="2638805"/>
              <a:ext cx="2663825" cy="1181735"/>
            </a:xfrm>
            <a:custGeom>
              <a:avLst/>
              <a:gdLst/>
              <a:ahLst/>
              <a:cxnLst/>
              <a:rect l="l" t="t" r="r" b="b"/>
              <a:pathLst>
                <a:path w="2663825" h="1181735">
                  <a:moveTo>
                    <a:pt x="0" y="615061"/>
                  </a:moveTo>
                  <a:lnTo>
                    <a:pt x="2663571" y="0"/>
                  </a:lnTo>
                </a:path>
                <a:path w="2663825" h="1181735">
                  <a:moveTo>
                    <a:pt x="2921" y="841121"/>
                  </a:moveTo>
                  <a:lnTo>
                    <a:pt x="2663571" y="227457"/>
                  </a:lnTo>
                </a:path>
                <a:path w="2663825" h="1181735">
                  <a:moveTo>
                    <a:pt x="113029" y="1042797"/>
                  </a:moveTo>
                  <a:lnTo>
                    <a:pt x="2663571" y="454914"/>
                  </a:lnTo>
                </a:path>
                <a:path w="2663825" h="1181735">
                  <a:moveTo>
                    <a:pt x="493522" y="1181608"/>
                  </a:moveTo>
                  <a:lnTo>
                    <a:pt x="2663571" y="680847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800" y="6118110"/>
            <a:ext cx="4997500" cy="52172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433538" y="2264231"/>
            <a:ext cx="835660" cy="821690"/>
          </a:xfrm>
          <a:custGeom>
            <a:avLst/>
            <a:gdLst/>
            <a:ahLst/>
            <a:cxnLst/>
            <a:rect l="l" t="t" r="r" b="b"/>
            <a:pathLst>
              <a:path w="835659" h="821689">
                <a:moveTo>
                  <a:pt x="702814" y="4212"/>
                </a:moveTo>
                <a:lnTo>
                  <a:pt x="696727" y="2437"/>
                </a:lnTo>
                <a:lnTo>
                  <a:pt x="678487" y="0"/>
                </a:lnTo>
                <a:lnTo>
                  <a:pt x="647232" y="13231"/>
                </a:lnTo>
                <a:lnTo>
                  <a:pt x="606463" y="45949"/>
                </a:lnTo>
                <a:lnTo>
                  <a:pt x="149668" y="427865"/>
                </a:lnTo>
                <a:lnTo>
                  <a:pt x="136161" y="441219"/>
                </a:lnTo>
                <a:lnTo>
                  <a:pt x="122630" y="453942"/>
                </a:lnTo>
                <a:lnTo>
                  <a:pt x="93828" y="480341"/>
                </a:lnTo>
                <a:lnTo>
                  <a:pt x="78511" y="493827"/>
                </a:lnTo>
                <a:lnTo>
                  <a:pt x="71939" y="500236"/>
                </a:lnTo>
                <a:lnTo>
                  <a:pt x="24091" y="555928"/>
                </a:lnTo>
                <a:lnTo>
                  <a:pt x="1540" y="586406"/>
                </a:lnTo>
                <a:lnTo>
                  <a:pt x="0" y="606989"/>
                </a:lnTo>
                <a:lnTo>
                  <a:pt x="22728" y="624324"/>
                </a:lnTo>
                <a:lnTo>
                  <a:pt x="72983" y="645059"/>
                </a:lnTo>
                <a:lnTo>
                  <a:pt x="120810" y="662529"/>
                </a:lnTo>
                <a:lnTo>
                  <a:pt x="167769" y="677978"/>
                </a:lnTo>
                <a:lnTo>
                  <a:pt x="215400" y="691128"/>
                </a:lnTo>
                <a:lnTo>
                  <a:pt x="265240" y="701699"/>
                </a:lnTo>
                <a:lnTo>
                  <a:pt x="292057" y="707231"/>
                </a:lnTo>
                <a:lnTo>
                  <a:pt x="333798" y="717037"/>
                </a:lnTo>
                <a:lnTo>
                  <a:pt x="386983" y="730049"/>
                </a:lnTo>
                <a:lnTo>
                  <a:pt x="513757" y="761417"/>
                </a:lnTo>
                <a:lnTo>
                  <a:pt x="580384" y="777638"/>
                </a:lnTo>
                <a:lnTo>
                  <a:pt x="644529" y="792793"/>
                </a:lnTo>
                <a:lnTo>
                  <a:pt x="702711" y="805812"/>
                </a:lnTo>
                <a:lnTo>
                  <a:pt x="751450" y="815630"/>
                </a:lnTo>
                <a:lnTo>
                  <a:pt x="806669" y="821384"/>
                </a:lnTo>
                <a:lnTo>
                  <a:pt x="813662" y="819690"/>
                </a:lnTo>
                <a:lnTo>
                  <a:pt x="815611" y="819071"/>
                </a:lnTo>
                <a:lnTo>
                  <a:pt x="816615" y="817033"/>
                </a:lnTo>
                <a:lnTo>
                  <a:pt x="820772" y="811080"/>
                </a:lnTo>
                <a:lnTo>
                  <a:pt x="834332" y="776296"/>
                </a:lnTo>
                <a:lnTo>
                  <a:pt x="835238" y="731632"/>
                </a:lnTo>
                <a:lnTo>
                  <a:pt x="829935" y="686093"/>
                </a:lnTo>
                <a:lnTo>
                  <a:pt x="824870" y="648682"/>
                </a:lnTo>
                <a:lnTo>
                  <a:pt x="821007" y="608650"/>
                </a:lnTo>
                <a:lnTo>
                  <a:pt x="816988" y="570965"/>
                </a:lnTo>
                <a:lnTo>
                  <a:pt x="812090" y="533439"/>
                </a:lnTo>
                <a:lnTo>
                  <a:pt x="805591" y="493886"/>
                </a:lnTo>
                <a:lnTo>
                  <a:pt x="752738" y="187882"/>
                </a:lnTo>
                <a:lnTo>
                  <a:pt x="747461" y="153081"/>
                </a:lnTo>
                <a:lnTo>
                  <a:pt x="742826" y="115673"/>
                </a:lnTo>
                <a:lnTo>
                  <a:pt x="737381" y="78814"/>
                </a:lnTo>
                <a:lnTo>
                  <a:pt x="729675" y="45662"/>
                </a:lnTo>
                <a:lnTo>
                  <a:pt x="718258" y="19371"/>
                </a:lnTo>
                <a:lnTo>
                  <a:pt x="702814" y="4212"/>
                </a:lnTo>
                <a:close/>
              </a:path>
            </a:pathLst>
          </a:custGeom>
          <a:solidFill>
            <a:srgbClr val="FB9B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999820" y="925253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150286" y="0"/>
                </a:moveTo>
                <a:lnTo>
                  <a:pt x="109088" y="6364"/>
                </a:lnTo>
                <a:lnTo>
                  <a:pt x="55850" y="47335"/>
                </a:lnTo>
                <a:lnTo>
                  <a:pt x="15283" y="100431"/>
                </a:lnTo>
                <a:lnTo>
                  <a:pt x="0" y="159485"/>
                </a:lnTo>
                <a:lnTo>
                  <a:pt x="405" y="179880"/>
                </a:lnTo>
                <a:lnTo>
                  <a:pt x="1666" y="186185"/>
                </a:lnTo>
                <a:lnTo>
                  <a:pt x="2675" y="189213"/>
                </a:lnTo>
                <a:lnTo>
                  <a:pt x="3936" y="199806"/>
                </a:lnTo>
                <a:lnTo>
                  <a:pt x="14486" y="244728"/>
                </a:lnTo>
                <a:lnTo>
                  <a:pt x="34709" y="286119"/>
                </a:lnTo>
                <a:lnTo>
                  <a:pt x="62974" y="322004"/>
                </a:lnTo>
                <a:lnTo>
                  <a:pt x="97647" y="350407"/>
                </a:lnTo>
                <a:lnTo>
                  <a:pt x="137098" y="369351"/>
                </a:lnTo>
                <a:lnTo>
                  <a:pt x="179694" y="376862"/>
                </a:lnTo>
                <a:lnTo>
                  <a:pt x="203504" y="377248"/>
                </a:lnTo>
                <a:lnTo>
                  <a:pt x="226062" y="376736"/>
                </a:lnTo>
                <a:lnTo>
                  <a:pt x="266945" y="369800"/>
                </a:lnTo>
                <a:lnTo>
                  <a:pt x="313823" y="345221"/>
                </a:lnTo>
                <a:lnTo>
                  <a:pt x="350919" y="300521"/>
                </a:lnTo>
                <a:lnTo>
                  <a:pt x="367521" y="257546"/>
                </a:lnTo>
                <a:lnTo>
                  <a:pt x="376158" y="209828"/>
                </a:lnTo>
                <a:lnTo>
                  <a:pt x="377230" y="161127"/>
                </a:lnTo>
                <a:lnTo>
                  <a:pt x="371137" y="115200"/>
                </a:lnTo>
                <a:lnTo>
                  <a:pt x="358281" y="75808"/>
                </a:lnTo>
                <a:lnTo>
                  <a:pt x="309543" y="24857"/>
                </a:lnTo>
                <a:lnTo>
                  <a:pt x="236511" y="3662"/>
                </a:lnTo>
                <a:lnTo>
                  <a:pt x="197347" y="819"/>
                </a:lnTo>
                <a:lnTo>
                  <a:pt x="174301" y="55"/>
                </a:lnTo>
                <a:lnTo>
                  <a:pt x="150286" y="0"/>
                </a:lnTo>
                <a:close/>
              </a:path>
            </a:pathLst>
          </a:custGeom>
          <a:solidFill>
            <a:srgbClr val="D7D3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998" y="450964"/>
            <a:ext cx="2343023" cy="5384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7374" y="3070352"/>
            <a:ext cx="6335395" cy="12331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60"/>
              </a:spcBef>
            </a:pPr>
            <a:r>
              <a:rPr sz="4400" dirty="0">
                <a:solidFill>
                  <a:srgbClr val="FFFFFF"/>
                </a:solidFill>
                <a:latin typeface="Georgia"/>
                <a:cs typeface="Georgia"/>
              </a:rPr>
              <a:t>Digitalizace</a:t>
            </a:r>
            <a:r>
              <a:rPr sz="4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400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sz="4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Georgia"/>
                <a:cs typeface="Georgia"/>
              </a:rPr>
              <a:t>vzdělávání </a:t>
            </a:r>
            <a:r>
              <a:rPr sz="4400" dirty="0">
                <a:solidFill>
                  <a:srgbClr val="FFFFFF"/>
                </a:solidFill>
                <a:latin typeface="Georgia"/>
                <a:cs typeface="Georgia"/>
              </a:rPr>
              <a:t>Aktuální</a:t>
            </a:r>
            <a:r>
              <a:rPr sz="4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Georgia"/>
                <a:cs typeface="Georgia"/>
              </a:rPr>
              <a:t>situace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679" y="4164794"/>
            <a:ext cx="4329430" cy="114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100"/>
              </a:lnSpc>
              <a:spcBef>
                <a:spcPts val="100"/>
              </a:spcBef>
            </a:pPr>
            <a:r>
              <a:rPr lang="cs-CZ" sz="2500" spc="-10" dirty="0">
                <a:solidFill>
                  <a:srgbClr val="FFFFFF"/>
                </a:solidFill>
                <a:latin typeface="Arial MT"/>
                <a:cs typeface="Arial MT"/>
              </a:rPr>
              <a:t>Brno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5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cs-CZ" sz="2500" dirty="0">
                <a:solidFill>
                  <a:srgbClr val="FFFFFF"/>
                </a:solidFill>
                <a:latin typeface="Arial MT"/>
                <a:cs typeface="Arial MT"/>
              </a:rPr>
              <a:t>26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5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cs-CZ" sz="2500" dirty="0">
                <a:solidFill>
                  <a:srgbClr val="FFFFFF"/>
                </a:solidFill>
                <a:latin typeface="Arial MT"/>
                <a:cs typeface="Arial MT"/>
              </a:rPr>
              <a:t>březen</a:t>
            </a:r>
            <a:r>
              <a:rPr sz="25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cs-CZ" sz="2500" spc="-2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endParaRPr lang="cs-CZ" sz="2500" spc="-2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56100"/>
              </a:lnSpc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Eva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Fanfulová</a:t>
            </a:r>
            <a:endParaRPr sz="2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5" name="object 5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71741" y="5024272"/>
            <a:ext cx="5400040" cy="1717039"/>
            <a:chOff x="271741" y="5024272"/>
            <a:chExt cx="5400040" cy="1717039"/>
          </a:xfrm>
        </p:grpSpPr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741" y="5024272"/>
              <a:ext cx="5400040" cy="16506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941302" y="6571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89993" y="6595421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741" y="3286378"/>
            <a:ext cx="5400040" cy="16506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8757" y="176403"/>
            <a:ext cx="3182620" cy="19159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3431" y="2299589"/>
            <a:ext cx="1467866" cy="20706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3431" y="4470501"/>
            <a:ext cx="1556893" cy="219595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1901" y="2302408"/>
            <a:ext cx="4481449" cy="4372483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36777" y="2109114"/>
            <a:ext cx="4555490" cy="99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2800" spc="-10" dirty="0">
                <a:latin typeface="Arial MT"/>
                <a:cs typeface="Arial MT"/>
              </a:rPr>
              <a:t>https://digitalizace.rvp.cz/sov https://digitalizace.rvp.cz/g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2251" y="126237"/>
            <a:ext cx="6833108" cy="2013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4357" y="6258524"/>
            <a:ext cx="1296670" cy="482600"/>
            <a:chOff x="674357" y="6258524"/>
            <a:chExt cx="1296670" cy="482600"/>
          </a:xfrm>
        </p:grpSpPr>
        <p:sp>
          <p:nvSpPr>
            <p:cNvPr id="8" name="object 8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877293" y="657189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Arial MT"/>
                <a:cs typeface="Arial MT"/>
              </a:rPr>
              <a:t>13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1572" y="176403"/>
            <a:ext cx="8599805" cy="51770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61999" y="5616346"/>
            <a:ext cx="6282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3"/>
              </a:rPr>
              <a:t>https://digitalizace.rvp.cz/sov/ke-stazeni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5" name="object 5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0621" y="205803"/>
            <a:ext cx="11924030" cy="6535420"/>
            <a:chOff x="150621" y="205803"/>
            <a:chExt cx="11924030" cy="6535420"/>
          </a:xfrm>
        </p:grpSpPr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46" y="1714677"/>
              <a:ext cx="3528060" cy="50048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5384" y="1709915"/>
              <a:ext cx="3537585" cy="5014595"/>
            </a:xfrm>
            <a:custGeom>
              <a:avLst/>
              <a:gdLst/>
              <a:ahLst/>
              <a:cxnLst/>
              <a:rect l="l" t="t" r="r" b="b"/>
              <a:pathLst>
                <a:path w="3537585" h="5014595">
                  <a:moveTo>
                    <a:pt x="0" y="5014341"/>
                  </a:moveTo>
                  <a:lnTo>
                    <a:pt x="3537585" y="5014341"/>
                  </a:lnTo>
                  <a:lnTo>
                    <a:pt x="3537585" y="0"/>
                  </a:lnTo>
                  <a:lnTo>
                    <a:pt x="0" y="0"/>
                  </a:lnTo>
                  <a:lnTo>
                    <a:pt x="0" y="5014341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701" y="1245501"/>
              <a:ext cx="3532504" cy="49997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37001" y="1240739"/>
              <a:ext cx="3542029" cy="5009515"/>
            </a:xfrm>
            <a:custGeom>
              <a:avLst/>
              <a:gdLst/>
              <a:ahLst/>
              <a:cxnLst/>
              <a:rect l="l" t="t" r="r" b="b"/>
              <a:pathLst>
                <a:path w="3542029" h="5009515">
                  <a:moveTo>
                    <a:pt x="0" y="5009261"/>
                  </a:moveTo>
                  <a:lnTo>
                    <a:pt x="3542029" y="5009261"/>
                  </a:lnTo>
                  <a:lnTo>
                    <a:pt x="3542029" y="0"/>
                  </a:lnTo>
                  <a:lnTo>
                    <a:pt x="0" y="0"/>
                  </a:lnTo>
                  <a:lnTo>
                    <a:pt x="0" y="5009261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842" y="721448"/>
              <a:ext cx="3535807" cy="49997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43143" y="716686"/>
              <a:ext cx="3545840" cy="5009515"/>
            </a:xfrm>
            <a:custGeom>
              <a:avLst/>
              <a:gdLst/>
              <a:ahLst/>
              <a:cxnLst/>
              <a:rect l="l" t="t" r="r" b="b"/>
              <a:pathLst>
                <a:path w="3545840" h="5009515">
                  <a:moveTo>
                    <a:pt x="0" y="5009260"/>
                  </a:moveTo>
                  <a:lnTo>
                    <a:pt x="3545332" y="5009260"/>
                  </a:lnTo>
                  <a:lnTo>
                    <a:pt x="3545332" y="0"/>
                  </a:lnTo>
                  <a:lnTo>
                    <a:pt x="0" y="0"/>
                  </a:lnTo>
                  <a:lnTo>
                    <a:pt x="0" y="5009260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5703" y="215391"/>
              <a:ext cx="3519297" cy="49856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40877" y="210565"/>
              <a:ext cx="3529329" cy="4995545"/>
            </a:xfrm>
            <a:custGeom>
              <a:avLst/>
              <a:gdLst/>
              <a:ahLst/>
              <a:cxnLst/>
              <a:rect l="l" t="t" r="r" b="b"/>
              <a:pathLst>
                <a:path w="3529329" h="4995545">
                  <a:moveTo>
                    <a:pt x="0" y="4995163"/>
                  </a:moveTo>
                  <a:lnTo>
                    <a:pt x="3528822" y="4995163"/>
                  </a:lnTo>
                  <a:lnTo>
                    <a:pt x="3528822" y="0"/>
                  </a:lnTo>
                  <a:lnTo>
                    <a:pt x="0" y="0"/>
                  </a:lnTo>
                  <a:lnTo>
                    <a:pt x="0" y="4995163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34972" y="82041"/>
            <a:ext cx="5104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Georgia"/>
                <a:cs typeface="Georgia"/>
              </a:rPr>
              <a:t>Doporučení</a:t>
            </a:r>
            <a:r>
              <a:rPr sz="3000" b="1" spc="-105" dirty="0">
                <a:latin typeface="Georgia"/>
                <a:cs typeface="Georgia"/>
              </a:rPr>
              <a:t> </a:t>
            </a:r>
            <a:r>
              <a:rPr sz="3000" b="1" dirty="0">
                <a:latin typeface="Georgia"/>
                <a:cs typeface="Georgia"/>
              </a:rPr>
              <a:t>pro</a:t>
            </a:r>
            <a:r>
              <a:rPr sz="3000" b="1" spc="-125" dirty="0">
                <a:latin typeface="Georgia"/>
                <a:cs typeface="Georgia"/>
              </a:rPr>
              <a:t> </a:t>
            </a:r>
            <a:r>
              <a:rPr sz="3000" b="1" spc="-10" dirty="0">
                <a:latin typeface="Georgia"/>
                <a:cs typeface="Georgia"/>
              </a:rPr>
              <a:t>využívání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4972" y="630682"/>
            <a:ext cx="3197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30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sz="3000" b="1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Georgia"/>
                <a:cs typeface="Georgia"/>
              </a:rPr>
              <a:t>vzdělávání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3708" y="6562750"/>
            <a:ext cx="80175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Doporučení</a:t>
            </a:r>
            <a:r>
              <a:rPr sz="10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využívání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umělé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inteligence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ZŠ</a:t>
            </a:r>
            <a:r>
              <a:rPr sz="1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SŠ</a:t>
            </a:r>
            <a:r>
              <a:rPr sz="1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ředitele,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učitele,</a:t>
            </a:r>
            <a:r>
              <a:rPr sz="1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žáky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rodiče.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1.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9.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2023.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https://digitalizace.rvp.cz/ke-stazeni#ai</a:t>
            </a:r>
            <a:r>
              <a:rPr sz="1350" spc="-15" baseline="3086" dirty="0">
                <a:solidFill>
                  <a:srgbClr val="7E7E7E"/>
                </a:solidFill>
                <a:latin typeface="Arial MT"/>
                <a:cs typeface="Arial MT"/>
              </a:rPr>
              <a:t>14</a:t>
            </a:r>
            <a:endParaRPr sz="1350" baseline="3086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4357" y="6258524"/>
            <a:ext cx="1296670" cy="482600"/>
            <a:chOff x="674357" y="6258524"/>
            <a:chExt cx="1296670" cy="482600"/>
          </a:xfrm>
        </p:grpSpPr>
        <p:sp>
          <p:nvSpPr>
            <p:cNvPr id="8" name="object 8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941302" y="6571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89993" y="6595421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9400" y="583552"/>
            <a:ext cx="3845560" cy="5419090"/>
            <a:chOff x="229400" y="583552"/>
            <a:chExt cx="3845560" cy="54190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25" y="593077"/>
              <a:ext cx="3826002" cy="54000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4162" y="588314"/>
              <a:ext cx="3836035" cy="5409565"/>
            </a:xfrm>
            <a:custGeom>
              <a:avLst/>
              <a:gdLst/>
              <a:ahLst/>
              <a:cxnLst/>
              <a:rect l="l" t="t" r="r" b="b"/>
              <a:pathLst>
                <a:path w="3836035" h="5409565">
                  <a:moveTo>
                    <a:pt x="0" y="5409565"/>
                  </a:moveTo>
                  <a:lnTo>
                    <a:pt x="3835527" y="5409565"/>
                  </a:lnTo>
                  <a:lnTo>
                    <a:pt x="3835527" y="0"/>
                  </a:lnTo>
                  <a:lnTo>
                    <a:pt x="0" y="0"/>
                  </a:lnTo>
                  <a:lnTo>
                    <a:pt x="0" y="5409565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72140" y="921562"/>
            <a:ext cx="3841750" cy="5419090"/>
            <a:chOff x="4172140" y="921562"/>
            <a:chExt cx="3841750" cy="54190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602" y="931087"/>
              <a:ext cx="3822446" cy="54000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76903" y="926325"/>
              <a:ext cx="3832225" cy="5409565"/>
            </a:xfrm>
            <a:custGeom>
              <a:avLst/>
              <a:gdLst/>
              <a:ahLst/>
              <a:cxnLst/>
              <a:rect l="l" t="t" r="r" b="b"/>
              <a:pathLst>
                <a:path w="3832225" h="5409565">
                  <a:moveTo>
                    <a:pt x="0" y="5409565"/>
                  </a:moveTo>
                  <a:lnTo>
                    <a:pt x="3831971" y="5409565"/>
                  </a:lnTo>
                  <a:lnTo>
                    <a:pt x="3831971" y="0"/>
                  </a:lnTo>
                  <a:lnTo>
                    <a:pt x="0" y="0"/>
                  </a:lnTo>
                  <a:lnTo>
                    <a:pt x="0" y="5409565"/>
                  </a:lnTo>
                  <a:close/>
                </a:path>
              </a:pathLst>
            </a:custGeom>
            <a:ln w="9524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111172" y="1259560"/>
            <a:ext cx="3851910" cy="5419090"/>
            <a:chOff x="8111172" y="1259560"/>
            <a:chExt cx="3851910" cy="541909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760" y="1269085"/>
              <a:ext cx="3832352" cy="54000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15934" y="1264323"/>
              <a:ext cx="3842385" cy="5409565"/>
            </a:xfrm>
            <a:custGeom>
              <a:avLst/>
              <a:gdLst/>
              <a:ahLst/>
              <a:cxnLst/>
              <a:rect l="l" t="t" r="r" b="b"/>
              <a:pathLst>
                <a:path w="3842384" h="5409565">
                  <a:moveTo>
                    <a:pt x="0" y="5409565"/>
                  </a:moveTo>
                  <a:lnTo>
                    <a:pt x="3841877" y="5409565"/>
                  </a:lnTo>
                  <a:lnTo>
                    <a:pt x="3841877" y="0"/>
                  </a:lnTo>
                  <a:lnTo>
                    <a:pt x="0" y="0"/>
                  </a:lnTo>
                  <a:lnTo>
                    <a:pt x="0" y="5409565"/>
                  </a:lnTo>
                  <a:close/>
                </a:path>
              </a:pathLst>
            </a:custGeom>
            <a:ln w="9525">
              <a:solidFill>
                <a:srgbClr val="270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6476" y="6625843"/>
            <a:ext cx="7550784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FAQ</a:t>
            </a:r>
            <a:r>
              <a:rPr sz="11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nejčastější</a:t>
            </a:r>
            <a:r>
              <a:rPr sz="115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dotazy</a:t>
            </a:r>
            <a:r>
              <a:rPr sz="11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generativní</a:t>
            </a:r>
            <a:r>
              <a:rPr sz="11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umělé</a:t>
            </a:r>
            <a:r>
              <a:rPr sz="11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FFFFFF"/>
                </a:solidFill>
                <a:latin typeface="Arial"/>
                <a:cs typeface="Arial"/>
              </a:rPr>
              <a:t>inteligenci.</a:t>
            </a:r>
            <a:r>
              <a:rPr sz="11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28.</a:t>
            </a:r>
            <a:r>
              <a:rPr sz="11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8. 2024.</a:t>
            </a:r>
            <a:r>
              <a:rPr sz="11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 MT"/>
                <a:cs typeface="Arial MT"/>
              </a:rPr>
              <a:t>https://digitalizace.rvp.cz/faq-umela-inteligence</a:t>
            </a:r>
            <a:endParaRPr sz="1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4357" y="6258524"/>
            <a:ext cx="1296670" cy="482600"/>
            <a:chOff x="674357" y="6258524"/>
            <a:chExt cx="1296670" cy="482600"/>
          </a:xfrm>
        </p:grpSpPr>
        <p:sp>
          <p:nvSpPr>
            <p:cNvPr id="8" name="object 8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877293" y="657189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Arial MT"/>
                <a:cs typeface="Arial MT"/>
              </a:rPr>
              <a:t>16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023" y="1001433"/>
            <a:ext cx="11797283" cy="49312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5" name="object 5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4357" y="6258524"/>
            <a:ext cx="1296670" cy="482600"/>
            <a:chOff x="674357" y="6258524"/>
            <a:chExt cx="1296670" cy="482600"/>
          </a:xfrm>
        </p:grpSpPr>
        <p:sp>
          <p:nvSpPr>
            <p:cNvPr id="9" name="object 9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707" y="6264874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877293" y="657189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Arial MT"/>
                <a:cs typeface="Arial MT"/>
              </a:rPr>
              <a:t>17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677" y="1590001"/>
            <a:ext cx="4821428" cy="44999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5215" y="1590001"/>
            <a:ext cx="5630418" cy="449999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511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95"/>
              </a:spcBef>
            </a:pPr>
            <a:r>
              <a:rPr dirty="0"/>
              <a:t>Na</a:t>
            </a:r>
            <a:r>
              <a:rPr spc="-70" dirty="0"/>
              <a:t> </a:t>
            </a:r>
            <a:r>
              <a:rPr dirty="0"/>
              <a:t>čem</a:t>
            </a:r>
            <a:r>
              <a:rPr spc="-60" dirty="0"/>
              <a:t> </a:t>
            </a:r>
            <a:r>
              <a:rPr dirty="0"/>
              <a:t>také</a:t>
            </a:r>
            <a:r>
              <a:rPr spc="-70" dirty="0"/>
              <a:t> </a:t>
            </a:r>
            <a:r>
              <a:rPr dirty="0"/>
              <a:t>pracujeme</a:t>
            </a:r>
            <a:r>
              <a:rPr spc="-4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25" dirty="0"/>
              <a:t>RVP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35958" y="6268313"/>
            <a:ext cx="3533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4"/>
              </a:rPr>
              <a:t>https://prohlednout.rvp.cz/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4096" y="670445"/>
            <a:ext cx="11421745" cy="775970"/>
            <a:chOff x="464096" y="670445"/>
            <a:chExt cx="11421745" cy="775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853" y="676414"/>
              <a:ext cx="5215494" cy="75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96" y="670445"/>
              <a:ext cx="5228932" cy="764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51" y="682256"/>
              <a:ext cx="5228971" cy="7641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7177" y="623138"/>
            <a:ext cx="11426139" cy="712939"/>
          </a:xfrm>
          <a:prstGeom prst="rect">
            <a:avLst/>
          </a:prstGeom>
        </p:spPr>
        <p:txBody>
          <a:bodyPr vert="horz" wrap="square" lIns="0" tIns="96444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95"/>
              </a:spcBef>
            </a:pPr>
            <a:r>
              <a:rPr dirty="0"/>
              <a:t>Co</a:t>
            </a:r>
            <a:r>
              <a:rPr spc="-110" dirty="0"/>
              <a:t> </a:t>
            </a:r>
            <a:r>
              <a:rPr dirty="0"/>
              <a:t>(s</a:t>
            </a:r>
            <a:r>
              <a:rPr spc="-105" dirty="0"/>
              <a:t> </a:t>
            </a:r>
            <a:r>
              <a:rPr dirty="0"/>
              <a:t>partnery)</a:t>
            </a:r>
            <a:r>
              <a:rPr spc="-85" dirty="0"/>
              <a:t> </a:t>
            </a:r>
            <a:r>
              <a:rPr lang="cs-CZ" spc="-85" dirty="0"/>
              <a:t>jsme </a:t>
            </a:r>
            <a:r>
              <a:rPr dirty="0" err="1"/>
              <a:t>připrav</a:t>
            </a:r>
            <a:r>
              <a:rPr lang="cs-CZ" dirty="0" err="1"/>
              <a:t>ili</a:t>
            </a:r>
            <a:r>
              <a:rPr spc="-65" dirty="0"/>
              <a:t> </a:t>
            </a:r>
            <a:r>
              <a:rPr dirty="0"/>
              <a:t>v</a:t>
            </a:r>
            <a:r>
              <a:rPr spc="-105" dirty="0"/>
              <a:t> </a:t>
            </a:r>
            <a:r>
              <a:rPr dirty="0"/>
              <a:t>roce</a:t>
            </a:r>
            <a:r>
              <a:rPr spc="-105" dirty="0"/>
              <a:t> </a:t>
            </a:r>
            <a:r>
              <a:rPr spc="-20" dirty="0"/>
              <a:t>2025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2810" y="2310450"/>
            <a:ext cx="5444613" cy="42730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0143" y="1961871"/>
            <a:ext cx="6085205" cy="41998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Char char="•"/>
              <a:tabLst>
                <a:tab pos="354965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podpora</a:t>
            </a:r>
            <a:r>
              <a:rPr sz="2500" spc="-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škol</a:t>
            </a:r>
            <a:r>
              <a:rPr sz="2500" spc="-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ve</a:t>
            </a:r>
            <a:r>
              <a:rPr sz="2500" spc="-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velkých</a:t>
            </a:r>
            <a:r>
              <a:rPr sz="2500" spc="-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revizích</a:t>
            </a:r>
            <a:r>
              <a:rPr sz="2500" spc="-3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20" dirty="0">
                <a:solidFill>
                  <a:srgbClr val="3566FB"/>
                </a:solidFill>
                <a:latin typeface="Arial MT"/>
                <a:cs typeface="Arial MT"/>
              </a:rPr>
              <a:t>RVP,</a:t>
            </a:r>
            <a:endParaRPr sz="25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rozvoj</a:t>
            </a:r>
            <a:r>
              <a:rPr sz="2500" spc="-10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digitálních</a:t>
            </a:r>
            <a:r>
              <a:rPr sz="2500" spc="-13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 err="1">
                <a:solidFill>
                  <a:srgbClr val="3566FB"/>
                </a:solidFill>
                <a:latin typeface="Arial MT"/>
                <a:cs typeface="Arial MT"/>
              </a:rPr>
              <a:t>kompetencí</a:t>
            </a:r>
            <a:r>
              <a:rPr sz="2500" spc="-10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lang="cs-CZ" sz="2500" spc="-100" dirty="0">
                <a:solidFill>
                  <a:srgbClr val="3566FB"/>
                </a:solidFill>
                <a:latin typeface="Arial MT"/>
                <a:cs typeface="Arial MT"/>
              </a:rPr>
              <a:t>učitelů</a:t>
            </a:r>
            <a:endParaRPr sz="2500" dirty="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dle</a:t>
            </a:r>
            <a:r>
              <a:rPr sz="2500" spc="-5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5" dirty="0">
                <a:solidFill>
                  <a:srgbClr val="3566FB"/>
                </a:solidFill>
                <a:latin typeface="Arial MT"/>
                <a:cs typeface="Arial MT"/>
              </a:rPr>
              <a:t>kompetenčního</a:t>
            </a:r>
            <a:r>
              <a:rPr sz="2500" spc="-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rámce</a:t>
            </a:r>
            <a:r>
              <a:rPr sz="2500" spc="-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DigCompEdu,</a:t>
            </a:r>
            <a:endParaRPr sz="25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témata</a:t>
            </a:r>
            <a:r>
              <a:rPr sz="2500" spc="-3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40" dirty="0">
                <a:solidFill>
                  <a:srgbClr val="3566FB"/>
                </a:solidFill>
                <a:latin typeface="Arial MT"/>
                <a:cs typeface="Arial MT"/>
              </a:rPr>
              <a:t>ovlivněná</a:t>
            </a:r>
            <a:r>
              <a:rPr sz="2500" spc="-1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25" dirty="0">
                <a:solidFill>
                  <a:srgbClr val="3566FB"/>
                </a:solidFill>
                <a:latin typeface="Arial MT"/>
                <a:cs typeface="Arial MT"/>
              </a:rPr>
              <a:t>AI:</a:t>
            </a:r>
            <a:endParaRPr sz="2500" dirty="0">
              <a:latin typeface="Arial MT"/>
              <a:cs typeface="Arial MT"/>
            </a:endParaRPr>
          </a:p>
          <a:p>
            <a:pPr marL="1093470" marR="2107565" lvl="1" indent="-366395">
              <a:lnSpc>
                <a:spcPts val="2700"/>
              </a:lnSpc>
              <a:spcBef>
                <a:spcPts val="1015"/>
              </a:spcBef>
              <a:buClr>
                <a:srgbClr val="4471C4"/>
              </a:buClr>
              <a:buFont typeface="Courier New"/>
              <a:buChar char="o"/>
              <a:tabLst>
                <a:tab pos="1094740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mediální</a:t>
            </a:r>
            <a:r>
              <a:rPr sz="2500" spc="-6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gramotnost 	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a</a:t>
            </a:r>
            <a:r>
              <a:rPr sz="2500" spc="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dezinformace,</a:t>
            </a:r>
            <a:endParaRPr sz="2500" dirty="0">
              <a:latin typeface="Arial MT"/>
              <a:cs typeface="Arial MT"/>
            </a:endParaRPr>
          </a:p>
          <a:p>
            <a:pPr marL="1093470" lvl="1" indent="-366395">
              <a:lnSpc>
                <a:spcPct val="100000"/>
              </a:lnSpc>
              <a:spcBef>
                <a:spcPts val="165"/>
              </a:spcBef>
              <a:buClr>
                <a:srgbClr val="4471C4"/>
              </a:buClr>
              <a:buFont typeface="Courier New"/>
              <a:buChar char="o"/>
              <a:tabLst>
                <a:tab pos="1093470" algn="l"/>
              </a:tabLst>
            </a:pPr>
            <a:r>
              <a:rPr sz="2500" spc="-30" dirty="0">
                <a:solidFill>
                  <a:srgbClr val="3566FB"/>
                </a:solidFill>
                <a:latin typeface="Arial MT"/>
                <a:cs typeface="Arial MT"/>
              </a:rPr>
              <a:t>kyberbezpečnost,</a:t>
            </a:r>
            <a:endParaRPr sz="2500" dirty="0">
              <a:latin typeface="Arial MT"/>
              <a:cs typeface="Arial MT"/>
            </a:endParaRPr>
          </a:p>
          <a:p>
            <a:pPr marL="1093470" lvl="1" indent="-366395">
              <a:lnSpc>
                <a:spcPct val="100000"/>
              </a:lnSpc>
              <a:spcBef>
                <a:spcPts val="204"/>
              </a:spcBef>
              <a:buClr>
                <a:srgbClr val="4471C4"/>
              </a:buClr>
              <a:buFont typeface="Courier New"/>
              <a:buChar char="o"/>
              <a:tabLst>
                <a:tab pos="1093470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digitální</a:t>
            </a:r>
            <a:r>
              <a:rPr sz="2500" spc="-5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wellbeing,</a:t>
            </a:r>
            <a:endParaRPr sz="2500" dirty="0">
              <a:latin typeface="Arial MT"/>
              <a:cs typeface="Arial MT"/>
            </a:endParaRPr>
          </a:p>
          <a:p>
            <a:pPr marL="1093470" lvl="1" indent="-366395">
              <a:lnSpc>
                <a:spcPct val="100000"/>
              </a:lnSpc>
              <a:spcBef>
                <a:spcPts val="195"/>
              </a:spcBef>
              <a:buClr>
                <a:srgbClr val="4471C4"/>
              </a:buClr>
              <a:buFont typeface="Courier New"/>
              <a:buChar char="o"/>
              <a:tabLst>
                <a:tab pos="1093470" algn="l"/>
              </a:tabLst>
            </a:pPr>
            <a:r>
              <a:rPr sz="2500" spc="-170" dirty="0">
                <a:solidFill>
                  <a:srgbClr val="3566FB"/>
                </a:solidFill>
                <a:latin typeface="Arial MT"/>
                <a:cs typeface="Arial MT"/>
              </a:rPr>
              <a:t>finanční</a:t>
            </a:r>
            <a:r>
              <a:rPr sz="2500" spc="1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gramotnost,</a:t>
            </a:r>
            <a:endParaRPr sz="2500" dirty="0">
              <a:latin typeface="Arial MT"/>
              <a:cs typeface="Arial MT"/>
            </a:endParaRPr>
          </a:p>
          <a:p>
            <a:pPr marL="1093470" lvl="1" indent="-366395">
              <a:lnSpc>
                <a:spcPct val="100000"/>
              </a:lnSpc>
              <a:spcBef>
                <a:spcPts val="200"/>
              </a:spcBef>
              <a:buClr>
                <a:srgbClr val="4471C4"/>
              </a:buClr>
              <a:buFont typeface="Courier New"/>
              <a:buChar char="o"/>
              <a:tabLst>
                <a:tab pos="1093470" algn="l"/>
              </a:tabLst>
            </a:pP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digitální</a:t>
            </a:r>
            <a:r>
              <a:rPr sz="2500" spc="-1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566FB"/>
                </a:solidFill>
                <a:latin typeface="Arial MT"/>
                <a:cs typeface="Arial MT"/>
              </a:rPr>
              <a:t>pedagogický</a:t>
            </a:r>
            <a:r>
              <a:rPr sz="2500" spc="-3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566FB"/>
                </a:solidFill>
                <a:latin typeface="Arial MT"/>
                <a:cs typeface="Arial MT"/>
              </a:rPr>
              <a:t>lídršip…</a:t>
            </a:r>
            <a:endParaRPr sz="25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BC5AE-947D-79BB-05C7-D2BC1E585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37DCC42-8F68-F9D9-5386-E4F202F49AE2}"/>
              </a:ext>
            </a:extLst>
          </p:cNvPr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9849C9F-BC8C-8ADA-17EC-6166BBF513E6}"/>
                </a:ext>
              </a:extLst>
            </p:cNvPr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097B220-162C-657D-7257-3FE435A664CC}"/>
                </a:ext>
              </a:extLst>
            </p:cNvPr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643B563B-0529-58D8-6E50-D16109B0B52E}"/>
              </a:ext>
            </a:extLst>
          </p:cNvPr>
          <p:cNvGrpSpPr/>
          <p:nvPr/>
        </p:nvGrpSpPr>
        <p:grpSpPr>
          <a:xfrm>
            <a:off x="464096" y="670445"/>
            <a:ext cx="11421745" cy="775970"/>
            <a:chOff x="464096" y="670445"/>
            <a:chExt cx="11421745" cy="77597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8D7FFCEA-75A2-09EE-05FB-C588F814697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853" y="676414"/>
              <a:ext cx="5215494" cy="75961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032AD9D-9BD5-B017-B61E-DBC9B6437C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96" y="670445"/>
              <a:ext cx="5228932" cy="76413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02A8E9DC-7272-8561-2539-074784E586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51" y="682256"/>
              <a:ext cx="5228971" cy="764133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1E6E2209-35D1-8565-000C-B3A435E2D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177" y="623138"/>
            <a:ext cx="11426139" cy="712939"/>
          </a:xfrm>
          <a:prstGeom prst="rect">
            <a:avLst/>
          </a:prstGeom>
        </p:spPr>
        <p:txBody>
          <a:bodyPr vert="horz" wrap="square" lIns="0" tIns="96444" rIns="0" bIns="0" rtlCol="0">
            <a:spAutoFit/>
          </a:bodyPr>
          <a:lstStyle/>
          <a:p>
            <a:pPr marL="483870" algn="ctr">
              <a:spcBef>
                <a:spcPts val="95"/>
              </a:spcBef>
            </a:pPr>
            <a:r>
              <a:rPr lang="cs-CZ" dirty="0"/>
              <a:t>Kurz pro digitální lídry školy</a:t>
            </a:r>
            <a:endParaRPr lang="cs-CZ" spc="-10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55038F0-8BFB-DFB8-9ABA-4D8A133B49A2}"/>
              </a:ext>
            </a:extLst>
          </p:cNvPr>
          <p:cNvSpPr txBox="1"/>
          <p:nvPr/>
        </p:nvSpPr>
        <p:spPr>
          <a:xfrm>
            <a:off x="590100" y="1535359"/>
            <a:ext cx="6085205" cy="524566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Otevřete dveře inovacím a získejte inspiraci od zkušených lídrů a lídryň! Přihlaste se a staňte se součástí moderního vzdělávacího prostředí, které reflektuje potřeby dnešní doby. </a:t>
            </a:r>
          </a:p>
          <a:p>
            <a:endParaRPr lang="cs-CZ" sz="1600" dirty="0">
              <a:solidFill>
                <a:srgbClr val="0070C0"/>
              </a:solidFill>
              <a:latin typeface="Arial MT"/>
              <a:cs typeface="Arial" panose="020B0604020202020204" pitchFamily="34" charset="0"/>
            </a:endParaRPr>
          </a:p>
          <a:p>
            <a:r>
              <a:rPr lang="cs-CZ" sz="1600" b="1" i="1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Tento kurz je určen pro školní digitální lídry a lídryně – ředitele, zástupce ředitele, ICT koordinátory a všechny, kteří se chtějí stát vizionáři ve vzdělávacím prostředí, kde technologie hrají klíčovou roli. </a:t>
            </a:r>
          </a:p>
          <a:p>
            <a:endParaRPr lang="cs-CZ" sz="1600" b="1" dirty="0">
              <a:solidFill>
                <a:srgbClr val="0070C0"/>
              </a:solidFill>
              <a:latin typeface="Arial MT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Tříměsíční studium kombinuje prezenční a e-learningovou formu vzdělávání. Celkový rozsah je 44 vyučovacích hodin, z toho 24 hodin na workshopech, 20 hodin v e-learningu.</a:t>
            </a:r>
          </a:p>
          <a:p>
            <a:r>
              <a:rPr lang="cs-CZ" sz="1600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 </a:t>
            </a:r>
          </a:p>
          <a:p>
            <a:r>
              <a:rPr lang="cs-CZ" sz="1600" b="1" i="1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Cílem je vést stávající i budoucí ředitele a ředitelky k tomu, aby dokázali digitální technologie využívat strategicky, smysluplně a s dopadem na výuku. </a:t>
            </a:r>
            <a:r>
              <a:rPr lang="cs-CZ" sz="1600" dirty="0">
                <a:solidFill>
                  <a:srgbClr val="0070C0"/>
                </a:solidFill>
                <a:latin typeface="Arial MT"/>
                <a:cs typeface="Arial" panose="020B0604020202020204" pitchFamily="34" charset="0"/>
              </a:rPr>
              <a:t>Technologie se tak stávají součástí školní vize, nástrojem pedagogických inovací, profesního rozvoje, týmové spolupráce i efektivní komunikace se žáky, rodiči a komunitou. Obsah přináší inspiraci, konkrétní návody a praktické nástroje pro strategické plánování, vedení lidí, řízení změn a budování digitálně zralé školy.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ACAB9D1-238F-C3B8-1722-683254274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84" y="1628426"/>
            <a:ext cx="3612781" cy="18312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498C573-8A9F-1394-D107-D65D2BBA907C}"/>
              </a:ext>
            </a:extLst>
          </p:cNvPr>
          <p:cNvSpPr txBox="1"/>
          <p:nvPr/>
        </p:nvSpPr>
        <p:spPr>
          <a:xfrm>
            <a:off x="7696200" y="3603967"/>
            <a:ext cx="3612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https://youtu.be/o5iSiPvLwYQ</a:t>
            </a:r>
            <a:endParaRPr lang="cs-CZ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EB23323-AF21-8E26-096C-26117033C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600" y="4032688"/>
            <a:ext cx="3618230" cy="183121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21E342-F002-97CA-DD03-4B40E325CFC2}"/>
              </a:ext>
            </a:extLst>
          </p:cNvPr>
          <p:cNvSpPr txBox="1"/>
          <p:nvPr/>
        </p:nvSpPr>
        <p:spPr>
          <a:xfrm>
            <a:off x="7696200" y="6104057"/>
            <a:ext cx="2798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https://youtu.be/6Mm4uaLlnzc</a:t>
            </a:r>
            <a:endParaRPr lang="cs-CZ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8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800" y="6118110"/>
            <a:ext cx="4997500" cy="5217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800" y="450964"/>
            <a:ext cx="2343023" cy="5384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0227" y="2893009"/>
            <a:ext cx="5758180" cy="11226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25"/>
              </a:spcBef>
            </a:pP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Digitalizace</a:t>
            </a:r>
            <a:r>
              <a:rPr sz="40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sz="40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vzdělávání </a:t>
            </a:r>
            <a:r>
              <a:rPr sz="4000" dirty="0">
                <a:solidFill>
                  <a:srgbClr val="FFFFFF"/>
                </a:solidFill>
                <a:latin typeface="Georgia"/>
                <a:cs typeface="Georgia"/>
              </a:rPr>
              <a:t>Aktuální</a:t>
            </a:r>
            <a:r>
              <a:rPr sz="40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situace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975" y="4495800"/>
            <a:ext cx="24415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Eva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Fanfulová</a:t>
            </a:r>
            <a:endParaRPr sz="25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881507"/>
            <a:ext cx="6096000" cy="5976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4761" y="4427220"/>
            <a:ext cx="2860040" cy="2435860"/>
            <a:chOff x="-4761" y="4427220"/>
            <a:chExt cx="2860040" cy="2435860"/>
          </a:xfrm>
        </p:grpSpPr>
        <p:sp>
          <p:nvSpPr>
            <p:cNvPr id="6" name="object 6"/>
            <p:cNvSpPr/>
            <p:nvPr/>
          </p:nvSpPr>
          <p:spPr>
            <a:xfrm>
              <a:off x="672287" y="4764786"/>
              <a:ext cx="731520" cy="2073910"/>
            </a:xfrm>
            <a:custGeom>
              <a:avLst/>
              <a:gdLst/>
              <a:ahLst/>
              <a:cxnLst/>
              <a:rect l="l" t="t" r="r" b="b"/>
              <a:pathLst>
                <a:path w="731519" h="2073909">
                  <a:moveTo>
                    <a:pt x="0" y="0"/>
                  </a:moveTo>
                  <a:lnTo>
                    <a:pt x="731443" y="2073687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1777" y="4589526"/>
              <a:ext cx="1052830" cy="2268855"/>
            </a:xfrm>
            <a:custGeom>
              <a:avLst/>
              <a:gdLst/>
              <a:ahLst/>
              <a:cxnLst/>
              <a:rect l="l" t="t" r="r" b="b"/>
              <a:pathLst>
                <a:path w="1052830" h="2268854">
                  <a:moveTo>
                    <a:pt x="224256" y="0"/>
                  </a:moveTo>
                  <a:lnTo>
                    <a:pt x="1052416" y="2268474"/>
                  </a:lnTo>
                </a:path>
                <a:path w="1052830" h="2268854">
                  <a:moveTo>
                    <a:pt x="0" y="28321"/>
                  </a:moveTo>
                  <a:lnTo>
                    <a:pt x="809929" y="2268474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857115"/>
              <a:ext cx="708660" cy="2000885"/>
            </a:xfrm>
            <a:custGeom>
              <a:avLst/>
              <a:gdLst/>
              <a:ahLst/>
              <a:cxnLst/>
              <a:rect l="l" t="t" r="r" b="b"/>
              <a:pathLst>
                <a:path w="708660" h="2000884">
                  <a:moveTo>
                    <a:pt x="0" y="0"/>
                  </a:moveTo>
                  <a:lnTo>
                    <a:pt x="708430" y="2000884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3676" y="5420614"/>
              <a:ext cx="459105" cy="1437640"/>
            </a:xfrm>
            <a:custGeom>
              <a:avLst/>
              <a:gdLst/>
              <a:ahLst/>
              <a:cxnLst/>
              <a:rect l="l" t="t" r="r" b="b"/>
              <a:pathLst>
                <a:path w="459105" h="1437640">
                  <a:moveTo>
                    <a:pt x="1" y="0"/>
                  </a:moveTo>
                  <a:lnTo>
                    <a:pt x="459042" y="1437386"/>
                  </a:lnTo>
                </a:path>
                <a:path w="459105" h="1437640">
                  <a:moveTo>
                    <a:pt x="0" y="786472"/>
                  </a:moveTo>
                  <a:lnTo>
                    <a:pt x="200623" y="1416912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32" y="4427220"/>
              <a:ext cx="2241973" cy="236176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431" y="1559382"/>
            <a:ext cx="3471566" cy="76983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896090" y="6572198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2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24123" y="-4762"/>
            <a:ext cx="2563495" cy="1980564"/>
            <a:chOff x="9624123" y="-4762"/>
            <a:chExt cx="2563495" cy="1980564"/>
          </a:xfrm>
        </p:grpSpPr>
        <p:sp>
          <p:nvSpPr>
            <p:cNvPr id="14" name="object 14"/>
            <p:cNvSpPr/>
            <p:nvPr/>
          </p:nvSpPr>
          <p:spPr>
            <a:xfrm>
              <a:off x="9803256" y="0"/>
              <a:ext cx="1139190" cy="1685289"/>
            </a:xfrm>
            <a:custGeom>
              <a:avLst/>
              <a:gdLst/>
              <a:ahLst/>
              <a:cxnLst/>
              <a:rect l="l" t="t" r="r" b="b"/>
              <a:pathLst>
                <a:path w="1139190" h="1685289">
                  <a:moveTo>
                    <a:pt x="470535" y="107696"/>
                  </a:moveTo>
                  <a:lnTo>
                    <a:pt x="0" y="1540128"/>
                  </a:lnTo>
                </a:path>
                <a:path w="1139190" h="1685289">
                  <a:moveTo>
                    <a:pt x="1138881" y="0"/>
                  </a:moveTo>
                  <a:lnTo>
                    <a:pt x="493141" y="1684782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10366" y="20193"/>
              <a:ext cx="650240" cy="1766570"/>
            </a:xfrm>
            <a:custGeom>
              <a:avLst/>
              <a:gdLst/>
              <a:ahLst/>
              <a:cxnLst/>
              <a:rect l="l" t="t" r="r" b="b"/>
              <a:pathLst>
                <a:path w="650240" h="1766570">
                  <a:moveTo>
                    <a:pt x="649858" y="0"/>
                  </a:moveTo>
                  <a:lnTo>
                    <a:pt x="0" y="1766569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628885" y="20447"/>
              <a:ext cx="2553970" cy="1950720"/>
            </a:xfrm>
            <a:custGeom>
              <a:avLst/>
              <a:gdLst/>
              <a:ahLst/>
              <a:cxnLst/>
              <a:rect l="l" t="t" r="r" b="b"/>
              <a:pathLst>
                <a:path w="2553970" h="1950720">
                  <a:moveTo>
                    <a:pt x="2266950" y="0"/>
                  </a:moveTo>
                  <a:lnTo>
                    <a:pt x="1697609" y="1858010"/>
                  </a:lnTo>
                </a:path>
                <a:path w="2553970" h="1950720">
                  <a:moveTo>
                    <a:pt x="2553843" y="243585"/>
                  </a:moveTo>
                  <a:lnTo>
                    <a:pt x="2149475" y="1945131"/>
                  </a:lnTo>
                </a:path>
                <a:path w="2553970" h="1950720">
                  <a:moveTo>
                    <a:pt x="0" y="1203070"/>
                  </a:moveTo>
                  <a:lnTo>
                    <a:pt x="2443607" y="1950592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7668" y="901572"/>
              <a:ext cx="2371090" cy="740410"/>
            </a:xfrm>
            <a:custGeom>
              <a:avLst/>
              <a:gdLst/>
              <a:ahLst/>
              <a:cxnLst/>
              <a:rect l="l" t="t" r="r" b="b"/>
              <a:pathLst>
                <a:path w="2371090" h="740410">
                  <a:moveTo>
                    <a:pt x="0" y="0"/>
                  </a:moveTo>
                  <a:lnTo>
                    <a:pt x="2371089" y="740282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954132" y="3555"/>
              <a:ext cx="2215515" cy="1276350"/>
            </a:xfrm>
            <a:custGeom>
              <a:avLst/>
              <a:gdLst/>
              <a:ahLst/>
              <a:cxnLst/>
              <a:rect l="l" t="t" r="r" b="b"/>
              <a:pathLst>
                <a:path w="2215515" h="1276350">
                  <a:moveTo>
                    <a:pt x="0" y="580263"/>
                  </a:moveTo>
                  <a:lnTo>
                    <a:pt x="2215007" y="1276350"/>
                  </a:lnTo>
                </a:path>
                <a:path w="2215515" h="1276350">
                  <a:moveTo>
                    <a:pt x="151638" y="260476"/>
                  </a:moveTo>
                  <a:lnTo>
                    <a:pt x="2191131" y="900938"/>
                  </a:lnTo>
                </a:path>
                <a:path w="2215515" h="1276350">
                  <a:moveTo>
                    <a:pt x="514985" y="0"/>
                  </a:moveTo>
                  <a:lnTo>
                    <a:pt x="2214753" y="535178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56869" y="275953"/>
              <a:ext cx="609600" cy="593090"/>
            </a:xfrm>
            <a:custGeom>
              <a:avLst/>
              <a:gdLst/>
              <a:ahLst/>
              <a:cxnLst/>
              <a:rect l="l" t="t" r="r" b="b"/>
              <a:pathLst>
                <a:path w="609600" h="593090">
                  <a:moveTo>
                    <a:pt x="608113" y="344385"/>
                  </a:moveTo>
                  <a:lnTo>
                    <a:pt x="519703" y="403279"/>
                  </a:lnTo>
                  <a:lnTo>
                    <a:pt x="609197" y="347894"/>
                  </a:lnTo>
                  <a:lnTo>
                    <a:pt x="608113" y="344385"/>
                  </a:lnTo>
                  <a:close/>
                </a:path>
                <a:path w="609600" h="593090">
                  <a:moveTo>
                    <a:pt x="38132" y="211409"/>
                  </a:moveTo>
                  <a:lnTo>
                    <a:pt x="36285" y="212639"/>
                  </a:lnTo>
                  <a:lnTo>
                    <a:pt x="16398" y="226261"/>
                  </a:lnTo>
                  <a:lnTo>
                    <a:pt x="0" y="244394"/>
                  </a:lnTo>
                  <a:lnTo>
                    <a:pt x="54789" y="339694"/>
                  </a:lnTo>
                  <a:lnTo>
                    <a:pt x="61837" y="349407"/>
                  </a:lnTo>
                  <a:lnTo>
                    <a:pt x="69795" y="358956"/>
                  </a:lnTo>
                  <a:lnTo>
                    <a:pt x="78352" y="369404"/>
                  </a:lnTo>
                  <a:lnTo>
                    <a:pt x="101782" y="406089"/>
                  </a:lnTo>
                  <a:lnTo>
                    <a:pt x="107458" y="416590"/>
                  </a:lnTo>
                  <a:lnTo>
                    <a:pt x="113662" y="427526"/>
                  </a:lnTo>
                  <a:lnTo>
                    <a:pt x="200848" y="564797"/>
                  </a:lnTo>
                  <a:lnTo>
                    <a:pt x="202696" y="567707"/>
                  </a:lnTo>
                  <a:lnTo>
                    <a:pt x="213003" y="582301"/>
                  </a:lnTo>
                  <a:lnTo>
                    <a:pt x="221217" y="590544"/>
                  </a:lnTo>
                  <a:lnTo>
                    <a:pt x="229185" y="593011"/>
                  </a:lnTo>
                  <a:lnTo>
                    <a:pt x="239141" y="590173"/>
                  </a:lnTo>
                  <a:lnTo>
                    <a:pt x="241089" y="588875"/>
                  </a:lnTo>
                  <a:lnTo>
                    <a:pt x="276658" y="567434"/>
                  </a:lnTo>
                  <a:lnTo>
                    <a:pt x="371776" y="499316"/>
                  </a:lnTo>
                  <a:lnTo>
                    <a:pt x="607472" y="342309"/>
                  </a:lnTo>
                  <a:lnTo>
                    <a:pt x="603461" y="329323"/>
                  </a:lnTo>
                  <a:lnTo>
                    <a:pt x="578570" y="278342"/>
                  </a:lnTo>
                  <a:lnTo>
                    <a:pt x="555794" y="242722"/>
                  </a:lnTo>
                  <a:lnTo>
                    <a:pt x="515186" y="184982"/>
                  </a:lnTo>
                  <a:lnTo>
                    <a:pt x="481316" y="137822"/>
                  </a:lnTo>
                  <a:lnTo>
                    <a:pt x="479710" y="135586"/>
                  </a:lnTo>
                  <a:lnTo>
                    <a:pt x="443917" y="86614"/>
                  </a:lnTo>
                  <a:lnTo>
                    <a:pt x="412543" y="44870"/>
                  </a:lnTo>
                  <a:lnTo>
                    <a:pt x="390323" y="17162"/>
                  </a:lnTo>
                  <a:lnTo>
                    <a:pt x="375546" y="1503"/>
                  </a:lnTo>
                  <a:lnTo>
                    <a:pt x="374875" y="495"/>
                  </a:lnTo>
                  <a:lnTo>
                    <a:pt x="374217" y="594"/>
                  </a:lnTo>
                  <a:lnTo>
                    <a:pt x="373434" y="0"/>
                  </a:lnTo>
                  <a:lnTo>
                    <a:pt x="349700" y="8376"/>
                  </a:lnTo>
                  <a:lnTo>
                    <a:pt x="322894" y="23481"/>
                  </a:lnTo>
                  <a:lnTo>
                    <a:pt x="60911" y="198000"/>
                  </a:lnTo>
                  <a:lnTo>
                    <a:pt x="38132" y="211409"/>
                  </a:lnTo>
                  <a:close/>
                </a:path>
                <a:path w="609600" h="593090">
                  <a:moveTo>
                    <a:pt x="607472" y="342309"/>
                  </a:moveTo>
                  <a:lnTo>
                    <a:pt x="371776" y="499316"/>
                  </a:lnTo>
                  <a:lnTo>
                    <a:pt x="423044" y="467156"/>
                  </a:lnTo>
                  <a:lnTo>
                    <a:pt x="446084" y="453298"/>
                  </a:lnTo>
                  <a:lnTo>
                    <a:pt x="469936" y="437193"/>
                  </a:lnTo>
                  <a:lnTo>
                    <a:pt x="493725" y="420584"/>
                  </a:lnTo>
                  <a:lnTo>
                    <a:pt x="608113" y="344385"/>
                  </a:lnTo>
                  <a:lnTo>
                    <a:pt x="607472" y="342309"/>
                  </a:lnTo>
                  <a:close/>
                </a:path>
                <a:path w="609600" h="593090">
                  <a:moveTo>
                    <a:pt x="305710" y="33165"/>
                  </a:moveTo>
                  <a:lnTo>
                    <a:pt x="98651" y="171095"/>
                  </a:lnTo>
                  <a:lnTo>
                    <a:pt x="60911" y="198000"/>
                  </a:lnTo>
                  <a:lnTo>
                    <a:pt x="322894" y="23481"/>
                  </a:lnTo>
                  <a:lnTo>
                    <a:pt x="305710" y="33165"/>
                  </a:lnTo>
                  <a:close/>
                </a:path>
              </a:pathLst>
            </a:custGeom>
            <a:solidFill>
              <a:srgbClr val="D7D3D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46128" y="625094"/>
              <a:ext cx="393700" cy="393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1573" y="2159"/>
              <a:ext cx="311150" cy="3111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413504" y="3118300"/>
            <a:ext cx="6949695" cy="28502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4165" algn="just">
              <a:lnSpc>
                <a:spcPct val="140100"/>
              </a:lnSpc>
              <a:spcBef>
                <a:spcPts val="90"/>
              </a:spcBef>
            </a:pP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Za</a:t>
            </a:r>
            <a:r>
              <a:rPr sz="2400" spc="-7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posledních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15</a:t>
            </a:r>
            <a:r>
              <a:rPr sz="2400" spc="-6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let</a:t>
            </a:r>
            <a:r>
              <a:rPr sz="2400" spc="-6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nebyla</a:t>
            </a:r>
            <a:r>
              <a:rPr sz="2400" spc="-5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metodická</a:t>
            </a:r>
            <a:r>
              <a:rPr sz="2400" spc="-6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1206D"/>
                </a:solidFill>
                <a:latin typeface="Arial MT"/>
                <a:cs typeface="Arial MT"/>
              </a:rPr>
              <a:t>podpora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školám</a:t>
            </a:r>
            <a:r>
              <a:rPr sz="2400" spc="-7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v</a:t>
            </a:r>
            <a:r>
              <a:rPr sz="2400" spc="-7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oblasti</a:t>
            </a:r>
            <a:r>
              <a:rPr sz="2400" spc="-5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digitálního</a:t>
            </a:r>
            <a:r>
              <a:rPr sz="2400" spc="-3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20" dirty="0">
                <a:solidFill>
                  <a:srgbClr val="01206D"/>
                </a:solidFill>
                <a:latin typeface="Arial MT"/>
                <a:cs typeface="Arial MT"/>
              </a:rPr>
              <a:t>vzdělávání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od</a:t>
            </a:r>
            <a:r>
              <a:rPr sz="2400" spc="-6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1206D"/>
                </a:solidFill>
                <a:latin typeface="Arial MT"/>
                <a:cs typeface="Arial MT"/>
              </a:rPr>
              <a:t>státu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takto</a:t>
            </a:r>
            <a:r>
              <a:rPr sz="2400" spc="-8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promyšlená,</a:t>
            </a:r>
            <a:r>
              <a:rPr sz="2400" spc="-8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provázaná</a:t>
            </a:r>
            <a:r>
              <a:rPr sz="2400" spc="-6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a</a:t>
            </a:r>
            <a:r>
              <a:rPr sz="2400" spc="-7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1206D"/>
                </a:solidFill>
                <a:latin typeface="Arial MT"/>
                <a:cs typeface="Arial MT"/>
              </a:rPr>
              <a:t>intenzivní.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Financování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škol</a:t>
            </a:r>
            <a:r>
              <a:rPr sz="2400" spc="-5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(z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NPO</a:t>
            </a:r>
            <a:r>
              <a:rPr sz="2400" spc="-3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3.1</a:t>
            </a:r>
            <a:r>
              <a:rPr lang="cs-CZ" sz="2400" dirty="0">
                <a:solidFill>
                  <a:srgbClr val="01206D"/>
                </a:solidFill>
                <a:latin typeface="Arial MT"/>
                <a:cs typeface="Arial MT"/>
              </a:rPr>
              <a:t>)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lang="cs-CZ" sz="2400" spc="-45" dirty="0">
                <a:solidFill>
                  <a:srgbClr val="01206D"/>
                </a:solidFill>
                <a:latin typeface="Arial MT"/>
                <a:cs typeface="Arial MT"/>
              </a:rPr>
              <a:t>skončilo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 v</a:t>
            </a:r>
            <a:r>
              <a:rPr sz="2400" spc="-5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roce</a:t>
            </a:r>
            <a:r>
              <a:rPr sz="2400" spc="-3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1206D"/>
                </a:solidFill>
                <a:latin typeface="Arial MT"/>
                <a:cs typeface="Arial MT"/>
              </a:rPr>
              <a:t>2024,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metodická</a:t>
            </a:r>
            <a:r>
              <a:rPr sz="2400" spc="-8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podpora</a:t>
            </a:r>
            <a:r>
              <a:rPr sz="2400" spc="-2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(NPI</a:t>
            </a:r>
            <a:r>
              <a:rPr sz="2400" spc="-3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240" dirty="0">
                <a:solidFill>
                  <a:srgbClr val="01206D"/>
                </a:solidFill>
                <a:latin typeface="Arial MT"/>
                <a:cs typeface="Arial MT"/>
              </a:rPr>
              <a:t>ČR)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lang="cs-CZ" sz="2400" dirty="0">
                <a:solidFill>
                  <a:srgbClr val="01206D"/>
                </a:solidFill>
                <a:latin typeface="Arial MT"/>
                <a:cs typeface="Arial MT"/>
              </a:rPr>
              <a:t>skončila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 v</a:t>
            </a:r>
            <a:r>
              <a:rPr sz="2400" spc="-30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1206D"/>
                </a:solidFill>
                <a:latin typeface="Arial MT"/>
                <a:cs typeface="Arial MT"/>
              </a:rPr>
              <a:t>roce</a:t>
            </a:r>
            <a:r>
              <a:rPr sz="2400" spc="-45" dirty="0">
                <a:solidFill>
                  <a:srgbClr val="01206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1206D"/>
                </a:solidFill>
                <a:latin typeface="Arial MT"/>
                <a:cs typeface="Arial MT"/>
              </a:rPr>
              <a:t>2025.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425321" y="1561337"/>
            <a:ext cx="1054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Teze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31080" cy="6858000"/>
            <a:chOff x="0" y="0"/>
            <a:chExt cx="4831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40643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64380" y="6858000"/>
                  </a:lnTo>
                  <a:lnTo>
                    <a:pt x="406438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3717" y="3888740"/>
              <a:ext cx="2772410" cy="227965"/>
            </a:xfrm>
            <a:custGeom>
              <a:avLst/>
              <a:gdLst/>
              <a:ahLst/>
              <a:cxnLst/>
              <a:rect l="l" t="t" r="r" b="b"/>
              <a:pathLst>
                <a:path w="2772410" h="227964">
                  <a:moveTo>
                    <a:pt x="267081" y="3048"/>
                  </a:moveTo>
                  <a:lnTo>
                    <a:pt x="2497073" y="0"/>
                  </a:lnTo>
                </a:path>
                <a:path w="2772410" h="227964">
                  <a:moveTo>
                    <a:pt x="0" y="227584"/>
                  </a:moveTo>
                  <a:lnTo>
                    <a:pt x="2772156" y="222123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05329" y="4335779"/>
              <a:ext cx="2769235" cy="5080"/>
            </a:xfrm>
            <a:custGeom>
              <a:avLst/>
              <a:gdLst/>
              <a:ahLst/>
              <a:cxnLst/>
              <a:rect l="l" t="t" r="r" b="b"/>
              <a:pathLst>
                <a:path w="2769235" h="5079">
                  <a:moveTo>
                    <a:pt x="0" y="4572"/>
                  </a:moveTo>
                  <a:lnTo>
                    <a:pt x="2768981" y="0"/>
                  </a:lnTo>
                </a:path>
              </a:pathLst>
            </a:custGeom>
            <a:ln w="9524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8576" y="4560570"/>
              <a:ext cx="2654300" cy="4445"/>
            </a:xfrm>
            <a:custGeom>
              <a:avLst/>
              <a:gdLst/>
              <a:ahLst/>
              <a:cxnLst/>
              <a:rect l="l" t="t" r="r" b="b"/>
              <a:pathLst>
                <a:path w="2654300" h="4445">
                  <a:moveTo>
                    <a:pt x="0" y="4063"/>
                  </a:moveTo>
                  <a:lnTo>
                    <a:pt x="2654300" y="0"/>
                  </a:lnTo>
                </a:path>
              </a:pathLst>
            </a:custGeom>
            <a:ln w="9524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3380" y="4783963"/>
              <a:ext cx="2258695" cy="4445"/>
            </a:xfrm>
            <a:custGeom>
              <a:avLst/>
              <a:gdLst/>
              <a:ahLst/>
              <a:cxnLst/>
              <a:rect l="l" t="t" r="r" b="b"/>
              <a:pathLst>
                <a:path w="2258695" h="4445">
                  <a:moveTo>
                    <a:pt x="0" y="3937"/>
                  </a:moveTo>
                  <a:lnTo>
                    <a:pt x="2258441" y="0"/>
                  </a:lnTo>
                </a:path>
              </a:pathLst>
            </a:custGeom>
            <a:ln w="9525">
              <a:solidFill>
                <a:srgbClr val="AECD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9439" y="4807203"/>
              <a:ext cx="311150" cy="3111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707" y="4364990"/>
              <a:ext cx="393700" cy="393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8597" y="1833245"/>
              <a:ext cx="3477260" cy="971550"/>
            </a:xfrm>
            <a:custGeom>
              <a:avLst/>
              <a:gdLst/>
              <a:ahLst/>
              <a:cxnLst/>
              <a:rect l="l" t="t" r="r" b="b"/>
              <a:pathLst>
                <a:path w="3477260" h="971550">
                  <a:moveTo>
                    <a:pt x="3222561" y="0"/>
                  </a:moveTo>
                  <a:lnTo>
                    <a:pt x="254495" y="0"/>
                  </a:lnTo>
                  <a:lnTo>
                    <a:pt x="196134" y="4277"/>
                  </a:lnTo>
                  <a:lnTo>
                    <a:pt x="142564" y="16461"/>
                  </a:lnTo>
                  <a:lnTo>
                    <a:pt x="95312" y="35579"/>
                  </a:lnTo>
                  <a:lnTo>
                    <a:pt x="55902" y="60657"/>
                  </a:lnTo>
                  <a:lnTo>
                    <a:pt x="25863" y="90723"/>
                  </a:lnTo>
                  <a:lnTo>
                    <a:pt x="6720" y="124803"/>
                  </a:lnTo>
                  <a:lnTo>
                    <a:pt x="0" y="161925"/>
                  </a:lnTo>
                  <a:lnTo>
                    <a:pt x="0" y="809370"/>
                  </a:lnTo>
                  <a:lnTo>
                    <a:pt x="25863" y="880547"/>
                  </a:lnTo>
                  <a:lnTo>
                    <a:pt x="55902" y="910588"/>
                  </a:lnTo>
                  <a:lnTo>
                    <a:pt x="95312" y="935639"/>
                  </a:lnTo>
                  <a:lnTo>
                    <a:pt x="142564" y="954732"/>
                  </a:lnTo>
                  <a:lnTo>
                    <a:pt x="196134" y="966898"/>
                  </a:lnTo>
                  <a:lnTo>
                    <a:pt x="254495" y="971168"/>
                  </a:lnTo>
                  <a:lnTo>
                    <a:pt x="3222561" y="971168"/>
                  </a:lnTo>
                  <a:lnTo>
                    <a:pt x="3280926" y="966898"/>
                  </a:lnTo>
                  <a:lnTo>
                    <a:pt x="3334499" y="954732"/>
                  </a:lnTo>
                  <a:lnTo>
                    <a:pt x="3381755" y="935639"/>
                  </a:lnTo>
                  <a:lnTo>
                    <a:pt x="3421165" y="910588"/>
                  </a:lnTo>
                  <a:lnTo>
                    <a:pt x="3451205" y="880547"/>
                  </a:lnTo>
                  <a:lnTo>
                    <a:pt x="3470349" y="846485"/>
                  </a:lnTo>
                  <a:lnTo>
                    <a:pt x="3477069" y="809370"/>
                  </a:lnTo>
                  <a:lnTo>
                    <a:pt x="3477069" y="161925"/>
                  </a:lnTo>
                  <a:lnTo>
                    <a:pt x="3451205" y="90723"/>
                  </a:lnTo>
                  <a:lnTo>
                    <a:pt x="3421165" y="60657"/>
                  </a:lnTo>
                  <a:lnTo>
                    <a:pt x="3381755" y="35579"/>
                  </a:lnTo>
                  <a:lnTo>
                    <a:pt x="3334499" y="16461"/>
                  </a:lnTo>
                  <a:lnTo>
                    <a:pt x="3280926" y="4277"/>
                  </a:lnTo>
                  <a:lnTo>
                    <a:pt x="3222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597" y="1833245"/>
              <a:ext cx="3477260" cy="971550"/>
            </a:xfrm>
            <a:custGeom>
              <a:avLst/>
              <a:gdLst/>
              <a:ahLst/>
              <a:cxnLst/>
              <a:rect l="l" t="t" r="r" b="b"/>
              <a:pathLst>
                <a:path w="3477260" h="971550">
                  <a:moveTo>
                    <a:pt x="0" y="161925"/>
                  </a:moveTo>
                  <a:lnTo>
                    <a:pt x="25863" y="90723"/>
                  </a:lnTo>
                  <a:lnTo>
                    <a:pt x="55902" y="60657"/>
                  </a:lnTo>
                  <a:lnTo>
                    <a:pt x="95312" y="35579"/>
                  </a:lnTo>
                  <a:lnTo>
                    <a:pt x="142564" y="16461"/>
                  </a:lnTo>
                  <a:lnTo>
                    <a:pt x="196134" y="4277"/>
                  </a:lnTo>
                  <a:lnTo>
                    <a:pt x="254495" y="0"/>
                  </a:lnTo>
                  <a:lnTo>
                    <a:pt x="3222561" y="0"/>
                  </a:lnTo>
                  <a:lnTo>
                    <a:pt x="3280926" y="4277"/>
                  </a:lnTo>
                  <a:lnTo>
                    <a:pt x="3334499" y="16461"/>
                  </a:lnTo>
                  <a:lnTo>
                    <a:pt x="3381755" y="35579"/>
                  </a:lnTo>
                  <a:lnTo>
                    <a:pt x="3421165" y="60657"/>
                  </a:lnTo>
                  <a:lnTo>
                    <a:pt x="3451205" y="90723"/>
                  </a:lnTo>
                  <a:lnTo>
                    <a:pt x="3470349" y="124803"/>
                  </a:lnTo>
                  <a:lnTo>
                    <a:pt x="3477069" y="161925"/>
                  </a:lnTo>
                  <a:lnTo>
                    <a:pt x="3477069" y="809370"/>
                  </a:lnTo>
                  <a:lnTo>
                    <a:pt x="3451205" y="880547"/>
                  </a:lnTo>
                  <a:lnTo>
                    <a:pt x="3421165" y="910588"/>
                  </a:lnTo>
                  <a:lnTo>
                    <a:pt x="3381755" y="935639"/>
                  </a:lnTo>
                  <a:lnTo>
                    <a:pt x="3334499" y="954732"/>
                  </a:lnTo>
                  <a:lnTo>
                    <a:pt x="3280926" y="966898"/>
                  </a:lnTo>
                  <a:lnTo>
                    <a:pt x="3222561" y="971168"/>
                  </a:lnTo>
                  <a:lnTo>
                    <a:pt x="254495" y="971168"/>
                  </a:lnTo>
                  <a:lnTo>
                    <a:pt x="196134" y="966898"/>
                  </a:lnTo>
                  <a:lnTo>
                    <a:pt x="142564" y="954732"/>
                  </a:lnTo>
                  <a:lnTo>
                    <a:pt x="95312" y="935639"/>
                  </a:lnTo>
                  <a:lnTo>
                    <a:pt x="55902" y="910588"/>
                  </a:lnTo>
                  <a:lnTo>
                    <a:pt x="25863" y="880547"/>
                  </a:lnTo>
                  <a:lnTo>
                    <a:pt x="6720" y="846485"/>
                  </a:lnTo>
                  <a:lnTo>
                    <a:pt x="0" y="809370"/>
                  </a:lnTo>
                  <a:lnTo>
                    <a:pt x="0" y="161925"/>
                  </a:lnTo>
                  <a:close/>
                </a:path>
              </a:pathLst>
            </a:custGeom>
            <a:ln w="12699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2872" y="1925984"/>
            <a:ext cx="3146425" cy="7372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40"/>
              </a:spcBef>
            </a:pPr>
            <a:r>
              <a:rPr sz="1800" spc="-90" dirty="0">
                <a:solidFill>
                  <a:srgbClr val="3566FB"/>
                </a:solidFill>
                <a:latin typeface="Arial MT"/>
                <a:cs typeface="Arial MT"/>
              </a:rPr>
              <a:t>Vzdělávání</a:t>
            </a:r>
            <a:r>
              <a:rPr sz="1800" spc="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v</a:t>
            </a:r>
            <a:r>
              <a:rPr sz="1800" spc="1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informačních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3566FB"/>
                </a:solidFill>
                <a:latin typeface="Arial MT"/>
                <a:cs typeface="Arial MT"/>
              </a:rPr>
              <a:t>komunikačních</a:t>
            </a:r>
            <a:r>
              <a:rPr sz="1800" spc="-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technologiích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2234" y="3271773"/>
            <a:ext cx="3489960" cy="1681480"/>
            <a:chOff x="202234" y="3271773"/>
            <a:chExt cx="3489960" cy="1681480"/>
          </a:xfrm>
        </p:grpSpPr>
        <p:sp>
          <p:nvSpPr>
            <p:cNvPr id="16" name="object 16"/>
            <p:cNvSpPr/>
            <p:nvPr/>
          </p:nvSpPr>
          <p:spPr>
            <a:xfrm>
              <a:off x="208584" y="3278123"/>
              <a:ext cx="3477260" cy="1668780"/>
            </a:xfrm>
            <a:custGeom>
              <a:avLst/>
              <a:gdLst/>
              <a:ahLst/>
              <a:cxnLst/>
              <a:rect l="l" t="t" r="r" b="b"/>
              <a:pathLst>
                <a:path w="3477260" h="1668779">
                  <a:moveTo>
                    <a:pt x="3222574" y="0"/>
                  </a:moveTo>
                  <a:lnTo>
                    <a:pt x="254508" y="0"/>
                  </a:lnTo>
                  <a:lnTo>
                    <a:pt x="208755" y="4483"/>
                  </a:lnTo>
                  <a:lnTo>
                    <a:pt x="165695" y="17407"/>
                  </a:lnTo>
                  <a:lnTo>
                    <a:pt x="126046" y="37987"/>
                  </a:lnTo>
                  <a:lnTo>
                    <a:pt x="90525" y="65433"/>
                  </a:lnTo>
                  <a:lnTo>
                    <a:pt x="59852" y="98960"/>
                  </a:lnTo>
                  <a:lnTo>
                    <a:pt x="34744" y="137780"/>
                  </a:lnTo>
                  <a:lnTo>
                    <a:pt x="15920" y="181107"/>
                  </a:lnTo>
                  <a:lnTo>
                    <a:pt x="4099" y="228152"/>
                  </a:lnTo>
                  <a:lnTo>
                    <a:pt x="0" y="278129"/>
                  </a:lnTo>
                  <a:lnTo>
                    <a:pt x="0" y="1390523"/>
                  </a:lnTo>
                  <a:lnTo>
                    <a:pt x="4099" y="1440496"/>
                  </a:lnTo>
                  <a:lnTo>
                    <a:pt x="15920" y="1487529"/>
                  </a:lnTo>
                  <a:lnTo>
                    <a:pt x="34744" y="1530839"/>
                  </a:lnTo>
                  <a:lnTo>
                    <a:pt x="59852" y="1569639"/>
                  </a:lnTo>
                  <a:lnTo>
                    <a:pt x="90525" y="1603145"/>
                  </a:lnTo>
                  <a:lnTo>
                    <a:pt x="126046" y="1630571"/>
                  </a:lnTo>
                  <a:lnTo>
                    <a:pt x="165695" y="1651134"/>
                  </a:lnTo>
                  <a:lnTo>
                    <a:pt x="208755" y="1664047"/>
                  </a:lnTo>
                  <a:lnTo>
                    <a:pt x="254508" y="1668526"/>
                  </a:lnTo>
                  <a:lnTo>
                    <a:pt x="3222574" y="1668526"/>
                  </a:lnTo>
                  <a:lnTo>
                    <a:pt x="3268329" y="1664047"/>
                  </a:lnTo>
                  <a:lnTo>
                    <a:pt x="3311391" y="1651134"/>
                  </a:lnTo>
                  <a:lnTo>
                    <a:pt x="3351041" y="1630571"/>
                  </a:lnTo>
                  <a:lnTo>
                    <a:pt x="3386562" y="1603145"/>
                  </a:lnTo>
                  <a:lnTo>
                    <a:pt x="3417234" y="1569639"/>
                  </a:lnTo>
                  <a:lnTo>
                    <a:pt x="3442340" y="1530839"/>
                  </a:lnTo>
                  <a:lnTo>
                    <a:pt x="3461162" y="1487529"/>
                  </a:lnTo>
                  <a:lnTo>
                    <a:pt x="3472982" y="1440496"/>
                  </a:lnTo>
                  <a:lnTo>
                    <a:pt x="3477082" y="1390523"/>
                  </a:lnTo>
                  <a:lnTo>
                    <a:pt x="3477082" y="278129"/>
                  </a:lnTo>
                  <a:lnTo>
                    <a:pt x="3472982" y="228152"/>
                  </a:lnTo>
                  <a:lnTo>
                    <a:pt x="3461162" y="181107"/>
                  </a:lnTo>
                  <a:lnTo>
                    <a:pt x="3442340" y="137780"/>
                  </a:lnTo>
                  <a:lnTo>
                    <a:pt x="3417234" y="98960"/>
                  </a:lnTo>
                  <a:lnTo>
                    <a:pt x="3386562" y="65433"/>
                  </a:lnTo>
                  <a:lnTo>
                    <a:pt x="3351041" y="37987"/>
                  </a:lnTo>
                  <a:lnTo>
                    <a:pt x="3311391" y="17407"/>
                  </a:lnTo>
                  <a:lnTo>
                    <a:pt x="3268329" y="4483"/>
                  </a:lnTo>
                  <a:lnTo>
                    <a:pt x="3222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584" y="3278123"/>
              <a:ext cx="3477260" cy="1668780"/>
            </a:xfrm>
            <a:custGeom>
              <a:avLst/>
              <a:gdLst/>
              <a:ahLst/>
              <a:cxnLst/>
              <a:rect l="l" t="t" r="r" b="b"/>
              <a:pathLst>
                <a:path w="3477260" h="1668779">
                  <a:moveTo>
                    <a:pt x="0" y="278129"/>
                  </a:moveTo>
                  <a:lnTo>
                    <a:pt x="4099" y="228152"/>
                  </a:lnTo>
                  <a:lnTo>
                    <a:pt x="15920" y="181107"/>
                  </a:lnTo>
                  <a:lnTo>
                    <a:pt x="34744" y="137780"/>
                  </a:lnTo>
                  <a:lnTo>
                    <a:pt x="59852" y="98960"/>
                  </a:lnTo>
                  <a:lnTo>
                    <a:pt x="90525" y="65433"/>
                  </a:lnTo>
                  <a:lnTo>
                    <a:pt x="126046" y="37987"/>
                  </a:lnTo>
                  <a:lnTo>
                    <a:pt x="165695" y="17407"/>
                  </a:lnTo>
                  <a:lnTo>
                    <a:pt x="208755" y="4483"/>
                  </a:lnTo>
                  <a:lnTo>
                    <a:pt x="254508" y="0"/>
                  </a:lnTo>
                  <a:lnTo>
                    <a:pt x="3222574" y="0"/>
                  </a:lnTo>
                  <a:lnTo>
                    <a:pt x="3268329" y="4483"/>
                  </a:lnTo>
                  <a:lnTo>
                    <a:pt x="3311391" y="17407"/>
                  </a:lnTo>
                  <a:lnTo>
                    <a:pt x="3351041" y="37987"/>
                  </a:lnTo>
                  <a:lnTo>
                    <a:pt x="3386562" y="65433"/>
                  </a:lnTo>
                  <a:lnTo>
                    <a:pt x="3417234" y="98960"/>
                  </a:lnTo>
                  <a:lnTo>
                    <a:pt x="3442340" y="137780"/>
                  </a:lnTo>
                  <a:lnTo>
                    <a:pt x="3461162" y="181107"/>
                  </a:lnTo>
                  <a:lnTo>
                    <a:pt x="3472982" y="228152"/>
                  </a:lnTo>
                  <a:lnTo>
                    <a:pt x="3477082" y="278129"/>
                  </a:lnTo>
                  <a:lnTo>
                    <a:pt x="3477082" y="1390523"/>
                  </a:lnTo>
                  <a:lnTo>
                    <a:pt x="3472982" y="1440496"/>
                  </a:lnTo>
                  <a:lnTo>
                    <a:pt x="3461162" y="1487529"/>
                  </a:lnTo>
                  <a:lnTo>
                    <a:pt x="3442340" y="1530839"/>
                  </a:lnTo>
                  <a:lnTo>
                    <a:pt x="3417234" y="1569639"/>
                  </a:lnTo>
                  <a:lnTo>
                    <a:pt x="3386562" y="1603145"/>
                  </a:lnTo>
                  <a:lnTo>
                    <a:pt x="3351041" y="1630571"/>
                  </a:lnTo>
                  <a:lnTo>
                    <a:pt x="3311391" y="1651134"/>
                  </a:lnTo>
                  <a:lnTo>
                    <a:pt x="3268329" y="1664047"/>
                  </a:lnTo>
                  <a:lnTo>
                    <a:pt x="3222574" y="1668526"/>
                  </a:lnTo>
                  <a:lnTo>
                    <a:pt x="254508" y="1668526"/>
                  </a:lnTo>
                  <a:lnTo>
                    <a:pt x="208755" y="1664047"/>
                  </a:lnTo>
                  <a:lnTo>
                    <a:pt x="165695" y="1651134"/>
                  </a:lnTo>
                  <a:lnTo>
                    <a:pt x="126046" y="1630571"/>
                  </a:lnTo>
                  <a:lnTo>
                    <a:pt x="90525" y="1603145"/>
                  </a:lnTo>
                  <a:lnTo>
                    <a:pt x="59852" y="1569639"/>
                  </a:lnTo>
                  <a:lnTo>
                    <a:pt x="34744" y="1530839"/>
                  </a:lnTo>
                  <a:lnTo>
                    <a:pt x="15920" y="1487529"/>
                  </a:lnTo>
                  <a:lnTo>
                    <a:pt x="4099" y="1440496"/>
                  </a:lnTo>
                  <a:lnTo>
                    <a:pt x="0" y="1390523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5772" y="3365531"/>
            <a:ext cx="2462530" cy="7353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Kompetence</a:t>
            </a:r>
            <a:r>
              <a:rPr sz="1800" spc="-5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využívat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800" spc="-130" dirty="0">
                <a:solidFill>
                  <a:srgbClr val="3566FB"/>
                </a:solidFill>
                <a:latin typeface="Arial MT"/>
                <a:cs typeface="Arial MT"/>
              </a:rPr>
              <a:t>prostředky</a:t>
            </a:r>
            <a:r>
              <a:rPr sz="1800" spc="5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65" dirty="0">
                <a:solidFill>
                  <a:srgbClr val="3566FB"/>
                </a:solidFill>
                <a:latin typeface="Arial MT"/>
                <a:cs typeface="Arial MT"/>
              </a:rPr>
              <a:t>informačních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263" y="4157853"/>
            <a:ext cx="290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3566FB"/>
                </a:solidFill>
                <a:latin typeface="Arial MT"/>
                <a:cs typeface="Arial MT"/>
              </a:rPr>
              <a:t>komunikačních</a:t>
            </a:r>
            <a:r>
              <a:rPr sz="1800" spc="-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technologií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383" y="4512945"/>
            <a:ext cx="2575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pracovat s</a:t>
            </a:r>
            <a:r>
              <a:rPr sz="1800" spc="-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informacemi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2234" y="5414009"/>
            <a:ext cx="3489960" cy="984250"/>
            <a:chOff x="202234" y="5414009"/>
            <a:chExt cx="3489960" cy="984250"/>
          </a:xfrm>
        </p:grpSpPr>
        <p:sp>
          <p:nvSpPr>
            <p:cNvPr id="22" name="object 22"/>
            <p:cNvSpPr/>
            <p:nvPr/>
          </p:nvSpPr>
          <p:spPr>
            <a:xfrm>
              <a:off x="208584" y="5420359"/>
              <a:ext cx="3477260" cy="971550"/>
            </a:xfrm>
            <a:custGeom>
              <a:avLst/>
              <a:gdLst/>
              <a:ahLst/>
              <a:cxnLst/>
              <a:rect l="l" t="t" r="r" b="b"/>
              <a:pathLst>
                <a:path w="3477260" h="971550">
                  <a:moveTo>
                    <a:pt x="3222574" y="0"/>
                  </a:moveTo>
                  <a:lnTo>
                    <a:pt x="254508" y="0"/>
                  </a:lnTo>
                  <a:lnTo>
                    <a:pt x="196146" y="4277"/>
                  </a:lnTo>
                  <a:lnTo>
                    <a:pt x="142575" y="16458"/>
                  </a:lnTo>
                  <a:lnTo>
                    <a:pt x="95319" y="35569"/>
                  </a:lnTo>
                  <a:lnTo>
                    <a:pt x="55907" y="60634"/>
                  </a:lnTo>
                  <a:lnTo>
                    <a:pt x="25865" y="90677"/>
                  </a:lnTo>
                  <a:lnTo>
                    <a:pt x="6720" y="124723"/>
                  </a:lnTo>
                  <a:lnTo>
                    <a:pt x="0" y="161797"/>
                  </a:lnTo>
                  <a:lnTo>
                    <a:pt x="0" y="809307"/>
                  </a:lnTo>
                  <a:lnTo>
                    <a:pt x="25865" y="880499"/>
                  </a:lnTo>
                  <a:lnTo>
                    <a:pt x="55907" y="910549"/>
                  </a:lnTo>
                  <a:lnTo>
                    <a:pt x="95319" y="935610"/>
                  </a:lnTo>
                  <a:lnTo>
                    <a:pt x="142575" y="954711"/>
                  </a:lnTo>
                  <a:lnTo>
                    <a:pt x="196146" y="966883"/>
                  </a:lnTo>
                  <a:lnTo>
                    <a:pt x="254508" y="971156"/>
                  </a:lnTo>
                  <a:lnTo>
                    <a:pt x="3222574" y="971156"/>
                  </a:lnTo>
                  <a:lnTo>
                    <a:pt x="3280939" y="966880"/>
                  </a:lnTo>
                  <a:lnTo>
                    <a:pt x="3334512" y="954702"/>
                  </a:lnTo>
                  <a:lnTo>
                    <a:pt x="3381767" y="935594"/>
                  </a:lnTo>
                  <a:lnTo>
                    <a:pt x="3421178" y="910528"/>
                  </a:lnTo>
                  <a:lnTo>
                    <a:pt x="3451218" y="880477"/>
                  </a:lnTo>
                  <a:lnTo>
                    <a:pt x="3470361" y="846412"/>
                  </a:lnTo>
                  <a:lnTo>
                    <a:pt x="3477082" y="809307"/>
                  </a:lnTo>
                  <a:lnTo>
                    <a:pt x="3477082" y="161797"/>
                  </a:lnTo>
                  <a:lnTo>
                    <a:pt x="3451218" y="90677"/>
                  </a:lnTo>
                  <a:lnTo>
                    <a:pt x="3421178" y="60634"/>
                  </a:lnTo>
                  <a:lnTo>
                    <a:pt x="3381767" y="35569"/>
                  </a:lnTo>
                  <a:lnTo>
                    <a:pt x="3334512" y="16458"/>
                  </a:lnTo>
                  <a:lnTo>
                    <a:pt x="3280939" y="4277"/>
                  </a:lnTo>
                  <a:lnTo>
                    <a:pt x="3222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584" y="5420359"/>
              <a:ext cx="3477260" cy="971550"/>
            </a:xfrm>
            <a:custGeom>
              <a:avLst/>
              <a:gdLst/>
              <a:ahLst/>
              <a:cxnLst/>
              <a:rect l="l" t="t" r="r" b="b"/>
              <a:pathLst>
                <a:path w="3477260" h="971550">
                  <a:moveTo>
                    <a:pt x="0" y="161797"/>
                  </a:moveTo>
                  <a:lnTo>
                    <a:pt x="25865" y="90677"/>
                  </a:lnTo>
                  <a:lnTo>
                    <a:pt x="55907" y="60634"/>
                  </a:lnTo>
                  <a:lnTo>
                    <a:pt x="95319" y="35569"/>
                  </a:lnTo>
                  <a:lnTo>
                    <a:pt x="142575" y="16458"/>
                  </a:lnTo>
                  <a:lnTo>
                    <a:pt x="196146" y="4277"/>
                  </a:lnTo>
                  <a:lnTo>
                    <a:pt x="254508" y="0"/>
                  </a:lnTo>
                  <a:lnTo>
                    <a:pt x="3222574" y="0"/>
                  </a:lnTo>
                  <a:lnTo>
                    <a:pt x="3280939" y="4277"/>
                  </a:lnTo>
                  <a:lnTo>
                    <a:pt x="3334512" y="16458"/>
                  </a:lnTo>
                  <a:lnTo>
                    <a:pt x="3381767" y="35569"/>
                  </a:lnTo>
                  <a:lnTo>
                    <a:pt x="3421178" y="60634"/>
                  </a:lnTo>
                  <a:lnTo>
                    <a:pt x="3451218" y="90677"/>
                  </a:lnTo>
                  <a:lnTo>
                    <a:pt x="3470361" y="124723"/>
                  </a:lnTo>
                  <a:lnTo>
                    <a:pt x="3477082" y="161797"/>
                  </a:lnTo>
                  <a:lnTo>
                    <a:pt x="3477082" y="809307"/>
                  </a:lnTo>
                  <a:lnTo>
                    <a:pt x="3451218" y="880477"/>
                  </a:lnTo>
                  <a:lnTo>
                    <a:pt x="3421178" y="910528"/>
                  </a:lnTo>
                  <a:lnTo>
                    <a:pt x="3381767" y="935594"/>
                  </a:lnTo>
                  <a:lnTo>
                    <a:pt x="3334512" y="954702"/>
                  </a:lnTo>
                  <a:lnTo>
                    <a:pt x="3280939" y="966880"/>
                  </a:lnTo>
                  <a:lnTo>
                    <a:pt x="3222574" y="971156"/>
                  </a:lnTo>
                  <a:lnTo>
                    <a:pt x="254508" y="971156"/>
                  </a:lnTo>
                  <a:lnTo>
                    <a:pt x="196146" y="966883"/>
                  </a:lnTo>
                  <a:lnTo>
                    <a:pt x="142575" y="954711"/>
                  </a:lnTo>
                  <a:lnTo>
                    <a:pt x="95319" y="935610"/>
                  </a:lnTo>
                  <a:lnTo>
                    <a:pt x="55907" y="910549"/>
                  </a:lnTo>
                  <a:lnTo>
                    <a:pt x="25865" y="880499"/>
                  </a:lnTo>
                  <a:lnTo>
                    <a:pt x="6720" y="846428"/>
                  </a:lnTo>
                  <a:lnTo>
                    <a:pt x="0" y="809307"/>
                  </a:lnTo>
                  <a:lnTo>
                    <a:pt x="0" y="161797"/>
                  </a:lnTo>
                  <a:close/>
                </a:path>
              </a:pathLst>
            </a:custGeom>
            <a:ln w="12700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872" y="5514847"/>
            <a:ext cx="3146425" cy="7359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35"/>
              </a:spcBef>
            </a:pPr>
            <a:r>
              <a:rPr sz="1800" spc="-90" dirty="0">
                <a:solidFill>
                  <a:srgbClr val="3566FB"/>
                </a:solidFill>
                <a:latin typeface="Arial MT"/>
                <a:cs typeface="Arial MT"/>
              </a:rPr>
              <a:t>Vzdělávání</a:t>
            </a:r>
            <a:r>
              <a:rPr sz="1800" spc="2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v</a:t>
            </a:r>
            <a:r>
              <a:rPr sz="1800" spc="1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informačních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3566FB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3566FB"/>
                </a:solidFill>
                <a:latin typeface="Arial MT"/>
                <a:cs typeface="Arial MT"/>
              </a:rPr>
              <a:t>komunikačních</a:t>
            </a:r>
            <a:r>
              <a:rPr sz="1800" spc="-5" dirty="0">
                <a:solidFill>
                  <a:srgbClr val="3566FB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566FB"/>
                </a:solidFill>
                <a:latin typeface="Arial MT"/>
                <a:cs typeface="Arial MT"/>
              </a:rPr>
              <a:t>technologiích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6908" y="1897506"/>
            <a:ext cx="1703070" cy="4639945"/>
          </a:xfrm>
          <a:custGeom>
            <a:avLst/>
            <a:gdLst/>
            <a:ahLst/>
            <a:cxnLst/>
            <a:rect l="l" t="t" r="r" b="b"/>
            <a:pathLst>
              <a:path w="1703070" h="4639945">
                <a:moveTo>
                  <a:pt x="1693926" y="2317496"/>
                </a:moveTo>
                <a:lnTo>
                  <a:pt x="1693037" y="2315337"/>
                </a:lnTo>
                <a:lnTo>
                  <a:pt x="1691373" y="2313686"/>
                </a:lnTo>
                <a:lnTo>
                  <a:pt x="1685290" y="2307640"/>
                </a:lnTo>
                <a:lnTo>
                  <a:pt x="1685290" y="2319909"/>
                </a:lnTo>
                <a:lnTo>
                  <a:pt x="1679041" y="2313711"/>
                </a:lnTo>
                <a:lnTo>
                  <a:pt x="1685290" y="2319909"/>
                </a:lnTo>
                <a:lnTo>
                  <a:pt x="1685290" y="2307640"/>
                </a:lnTo>
                <a:lnTo>
                  <a:pt x="1131468" y="1756537"/>
                </a:lnTo>
                <a:lnTo>
                  <a:pt x="1127760" y="1752854"/>
                </a:lnTo>
                <a:lnTo>
                  <a:pt x="1127760" y="1756537"/>
                </a:lnTo>
                <a:lnTo>
                  <a:pt x="1127760" y="1765134"/>
                </a:lnTo>
                <a:lnTo>
                  <a:pt x="1127760" y="2874568"/>
                </a:lnTo>
                <a:lnTo>
                  <a:pt x="1127760" y="2883154"/>
                </a:lnTo>
                <a:lnTo>
                  <a:pt x="1119124" y="2883154"/>
                </a:lnTo>
                <a:lnTo>
                  <a:pt x="1112901" y="2877058"/>
                </a:lnTo>
                <a:lnTo>
                  <a:pt x="1119124" y="2870873"/>
                </a:lnTo>
                <a:lnTo>
                  <a:pt x="1119124" y="2883154"/>
                </a:lnTo>
                <a:lnTo>
                  <a:pt x="1127760" y="2874568"/>
                </a:lnTo>
                <a:lnTo>
                  <a:pt x="1127760" y="1765134"/>
                </a:lnTo>
                <a:lnTo>
                  <a:pt x="1119124" y="1756537"/>
                </a:lnTo>
                <a:lnTo>
                  <a:pt x="1119124" y="1768830"/>
                </a:lnTo>
                <a:lnTo>
                  <a:pt x="1112901" y="1762633"/>
                </a:lnTo>
                <a:lnTo>
                  <a:pt x="1119124" y="1756537"/>
                </a:lnTo>
                <a:lnTo>
                  <a:pt x="1127760" y="1756537"/>
                </a:lnTo>
                <a:lnTo>
                  <a:pt x="1127760" y="1752854"/>
                </a:lnTo>
                <a:lnTo>
                  <a:pt x="1125220" y="1750314"/>
                </a:lnTo>
                <a:lnTo>
                  <a:pt x="1122680" y="1747901"/>
                </a:lnTo>
                <a:lnTo>
                  <a:pt x="1119124" y="1747266"/>
                </a:lnTo>
                <a:lnTo>
                  <a:pt x="1112520" y="1749806"/>
                </a:lnTo>
                <a:lnTo>
                  <a:pt x="1110361" y="1753108"/>
                </a:lnTo>
                <a:lnTo>
                  <a:pt x="1110361" y="2029460"/>
                </a:lnTo>
                <a:lnTo>
                  <a:pt x="1119124" y="2029460"/>
                </a:lnTo>
                <a:lnTo>
                  <a:pt x="1119124" y="2038223"/>
                </a:lnTo>
                <a:lnTo>
                  <a:pt x="1110361" y="2038223"/>
                </a:lnTo>
                <a:lnTo>
                  <a:pt x="1110361" y="2029460"/>
                </a:lnTo>
                <a:lnTo>
                  <a:pt x="3937" y="2029460"/>
                </a:lnTo>
                <a:lnTo>
                  <a:pt x="0" y="2033397"/>
                </a:lnTo>
                <a:lnTo>
                  <a:pt x="0" y="2606294"/>
                </a:lnTo>
                <a:lnTo>
                  <a:pt x="3937" y="2610231"/>
                </a:lnTo>
                <a:lnTo>
                  <a:pt x="1110361" y="2610231"/>
                </a:lnTo>
                <a:lnTo>
                  <a:pt x="1110361" y="2601595"/>
                </a:lnTo>
                <a:lnTo>
                  <a:pt x="1119124" y="2601595"/>
                </a:lnTo>
                <a:lnTo>
                  <a:pt x="1119124" y="2610231"/>
                </a:lnTo>
                <a:lnTo>
                  <a:pt x="1110361" y="2610231"/>
                </a:lnTo>
                <a:lnTo>
                  <a:pt x="1110361" y="2886710"/>
                </a:lnTo>
                <a:lnTo>
                  <a:pt x="1112520" y="2889758"/>
                </a:lnTo>
                <a:lnTo>
                  <a:pt x="1115822" y="2891155"/>
                </a:lnTo>
                <a:lnTo>
                  <a:pt x="1118997" y="2892552"/>
                </a:lnTo>
                <a:lnTo>
                  <a:pt x="1122680" y="2891790"/>
                </a:lnTo>
                <a:lnTo>
                  <a:pt x="1125220" y="2889377"/>
                </a:lnTo>
                <a:lnTo>
                  <a:pt x="1131468" y="2883154"/>
                </a:lnTo>
                <a:lnTo>
                  <a:pt x="1691373" y="2326005"/>
                </a:lnTo>
                <a:lnTo>
                  <a:pt x="1693037" y="2324354"/>
                </a:lnTo>
                <a:lnTo>
                  <a:pt x="1693926" y="2322195"/>
                </a:lnTo>
                <a:lnTo>
                  <a:pt x="1693926" y="2317496"/>
                </a:lnTo>
                <a:close/>
              </a:path>
              <a:path w="1703070" h="4639945">
                <a:moveTo>
                  <a:pt x="1702689" y="4064800"/>
                </a:moveTo>
                <a:lnTo>
                  <a:pt x="1701800" y="4062641"/>
                </a:lnTo>
                <a:lnTo>
                  <a:pt x="1700136" y="4060990"/>
                </a:lnTo>
                <a:lnTo>
                  <a:pt x="1693913" y="4054805"/>
                </a:lnTo>
                <a:lnTo>
                  <a:pt x="1693913" y="4067162"/>
                </a:lnTo>
                <a:lnTo>
                  <a:pt x="1687830" y="4073309"/>
                </a:lnTo>
                <a:lnTo>
                  <a:pt x="1693900" y="4067162"/>
                </a:lnTo>
                <a:lnTo>
                  <a:pt x="1693913" y="4054805"/>
                </a:lnTo>
                <a:lnTo>
                  <a:pt x="1692617" y="4053522"/>
                </a:lnTo>
                <a:lnTo>
                  <a:pt x="1692617" y="4065854"/>
                </a:lnTo>
                <a:lnTo>
                  <a:pt x="1687779" y="4061041"/>
                </a:lnTo>
                <a:lnTo>
                  <a:pt x="1692617" y="4065854"/>
                </a:lnTo>
                <a:lnTo>
                  <a:pt x="1692617" y="4053522"/>
                </a:lnTo>
                <a:lnTo>
                  <a:pt x="1139977" y="3503803"/>
                </a:lnTo>
                <a:lnTo>
                  <a:pt x="1136396" y="3500247"/>
                </a:lnTo>
                <a:lnTo>
                  <a:pt x="1136396" y="3503803"/>
                </a:lnTo>
                <a:lnTo>
                  <a:pt x="1136396" y="3512401"/>
                </a:lnTo>
                <a:lnTo>
                  <a:pt x="1136396" y="4621898"/>
                </a:lnTo>
                <a:lnTo>
                  <a:pt x="1136396" y="4630483"/>
                </a:lnTo>
                <a:lnTo>
                  <a:pt x="1127760" y="4630483"/>
                </a:lnTo>
                <a:lnTo>
                  <a:pt x="1121537" y="4624324"/>
                </a:lnTo>
                <a:lnTo>
                  <a:pt x="1127760" y="4618139"/>
                </a:lnTo>
                <a:lnTo>
                  <a:pt x="1127760" y="4630483"/>
                </a:lnTo>
                <a:lnTo>
                  <a:pt x="1136396" y="4621898"/>
                </a:lnTo>
                <a:lnTo>
                  <a:pt x="1136396" y="3512401"/>
                </a:lnTo>
                <a:lnTo>
                  <a:pt x="1127760" y="3503803"/>
                </a:lnTo>
                <a:lnTo>
                  <a:pt x="1127760" y="3516223"/>
                </a:lnTo>
                <a:lnTo>
                  <a:pt x="1121537" y="3510026"/>
                </a:lnTo>
                <a:lnTo>
                  <a:pt x="1127760" y="3503803"/>
                </a:lnTo>
                <a:lnTo>
                  <a:pt x="1136396" y="3503803"/>
                </a:lnTo>
                <a:lnTo>
                  <a:pt x="1136396" y="3500247"/>
                </a:lnTo>
                <a:lnTo>
                  <a:pt x="1133856" y="3497707"/>
                </a:lnTo>
                <a:lnTo>
                  <a:pt x="1131443" y="3495167"/>
                </a:lnTo>
                <a:lnTo>
                  <a:pt x="1127760" y="3494532"/>
                </a:lnTo>
                <a:lnTo>
                  <a:pt x="1121156" y="3497072"/>
                </a:lnTo>
                <a:lnTo>
                  <a:pt x="1119124" y="3500374"/>
                </a:lnTo>
                <a:lnTo>
                  <a:pt x="1119124" y="3776802"/>
                </a:lnTo>
                <a:lnTo>
                  <a:pt x="1127760" y="3776802"/>
                </a:lnTo>
                <a:lnTo>
                  <a:pt x="1127760" y="3785476"/>
                </a:lnTo>
                <a:lnTo>
                  <a:pt x="1119124" y="3785476"/>
                </a:lnTo>
                <a:lnTo>
                  <a:pt x="1119124" y="3776802"/>
                </a:lnTo>
                <a:lnTo>
                  <a:pt x="12573" y="3776802"/>
                </a:lnTo>
                <a:lnTo>
                  <a:pt x="8763" y="3780701"/>
                </a:lnTo>
                <a:lnTo>
                  <a:pt x="8763" y="4353585"/>
                </a:lnTo>
                <a:lnTo>
                  <a:pt x="12573" y="4357497"/>
                </a:lnTo>
                <a:lnTo>
                  <a:pt x="1119124" y="4357497"/>
                </a:lnTo>
                <a:lnTo>
                  <a:pt x="1119124" y="4348823"/>
                </a:lnTo>
                <a:lnTo>
                  <a:pt x="1127760" y="4348823"/>
                </a:lnTo>
                <a:lnTo>
                  <a:pt x="1127760" y="4357497"/>
                </a:lnTo>
                <a:lnTo>
                  <a:pt x="1119124" y="4357497"/>
                </a:lnTo>
                <a:lnTo>
                  <a:pt x="1119124" y="4633963"/>
                </a:lnTo>
                <a:lnTo>
                  <a:pt x="1121283" y="4637087"/>
                </a:lnTo>
                <a:lnTo>
                  <a:pt x="1127633" y="4639856"/>
                </a:lnTo>
                <a:lnTo>
                  <a:pt x="1131443" y="4639081"/>
                </a:lnTo>
                <a:lnTo>
                  <a:pt x="1133856" y="4636643"/>
                </a:lnTo>
                <a:lnTo>
                  <a:pt x="1140040" y="4630483"/>
                </a:lnTo>
                <a:lnTo>
                  <a:pt x="1700149" y="4073309"/>
                </a:lnTo>
                <a:lnTo>
                  <a:pt x="1701673" y="4071658"/>
                </a:lnTo>
                <a:lnTo>
                  <a:pt x="1702689" y="4069486"/>
                </a:lnTo>
                <a:lnTo>
                  <a:pt x="1702689" y="4064800"/>
                </a:lnTo>
                <a:close/>
              </a:path>
              <a:path w="1703070" h="4639945">
                <a:moveTo>
                  <a:pt x="1702689" y="570230"/>
                </a:moveTo>
                <a:lnTo>
                  <a:pt x="1701800" y="568071"/>
                </a:lnTo>
                <a:lnTo>
                  <a:pt x="1700136" y="566420"/>
                </a:lnTo>
                <a:lnTo>
                  <a:pt x="1693926" y="560247"/>
                </a:lnTo>
                <a:lnTo>
                  <a:pt x="1693926" y="572643"/>
                </a:lnTo>
                <a:lnTo>
                  <a:pt x="1687830" y="578739"/>
                </a:lnTo>
                <a:lnTo>
                  <a:pt x="1693926" y="572643"/>
                </a:lnTo>
                <a:lnTo>
                  <a:pt x="1687741" y="566508"/>
                </a:lnTo>
                <a:lnTo>
                  <a:pt x="1693926" y="572643"/>
                </a:lnTo>
                <a:lnTo>
                  <a:pt x="1693926" y="560247"/>
                </a:lnTo>
                <a:lnTo>
                  <a:pt x="1140117" y="9271"/>
                </a:lnTo>
                <a:lnTo>
                  <a:pt x="1136396" y="5575"/>
                </a:lnTo>
                <a:lnTo>
                  <a:pt x="1136396" y="9271"/>
                </a:lnTo>
                <a:lnTo>
                  <a:pt x="1136396" y="17868"/>
                </a:lnTo>
                <a:lnTo>
                  <a:pt x="1136396" y="1127302"/>
                </a:lnTo>
                <a:lnTo>
                  <a:pt x="1136396" y="1135888"/>
                </a:lnTo>
                <a:lnTo>
                  <a:pt x="1127760" y="1135888"/>
                </a:lnTo>
                <a:lnTo>
                  <a:pt x="1121537" y="1129792"/>
                </a:lnTo>
                <a:lnTo>
                  <a:pt x="1127760" y="1123607"/>
                </a:lnTo>
                <a:lnTo>
                  <a:pt x="1127760" y="1135888"/>
                </a:lnTo>
                <a:lnTo>
                  <a:pt x="1136396" y="1127302"/>
                </a:lnTo>
                <a:lnTo>
                  <a:pt x="1136396" y="17868"/>
                </a:lnTo>
                <a:lnTo>
                  <a:pt x="1127760" y="9271"/>
                </a:lnTo>
                <a:lnTo>
                  <a:pt x="1127760" y="21564"/>
                </a:lnTo>
                <a:lnTo>
                  <a:pt x="1121537" y="15367"/>
                </a:lnTo>
                <a:lnTo>
                  <a:pt x="1127760" y="9271"/>
                </a:lnTo>
                <a:lnTo>
                  <a:pt x="1136396" y="9271"/>
                </a:lnTo>
                <a:lnTo>
                  <a:pt x="1136396" y="5575"/>
                </a:lnTo>
                <a:lnTo>
                  <a:pt x="1131443" y="635"/>
                </a:lnTo>
                <a:lnTo>
                  <a:pt x="1127760" y="0"/>
                </a:lnTo>
                <a:lnTo>
                  <a:pt x="1121156" y="2540"/>
                </a:lnTo>
                <a:lnTo>
                  <a:pt x="1119124" y="5715"/>
                </a:lnTo>
                <a:lnTo>
                  <a:pt x="1119124" y="282194"/>
                </a:lnTo>
                <a:lnTo>
                  <a:pt x="1127760" y="282194"/>
                </a:lnTo>
                <a:lnTo>
                  <a:pt x="1127760" y="290957"/>
                </a:lnTo>
                <a:lnTo>
                  <a:pt x="1119124" y="290957"/>
                </a:lnTo>
                <a:lnTo>
                  <a:pt x="1119124" y="282194"/>
                </a:lnTo>
                <a:lnTo>
                  <a:pt x="12573" y="282194"/>
                </a:lnTo>
                <a:lnTo>
                  <a:pt x="8763" y="286131"/>
                </a:lnTo>
                <a:lnTo>
                  <a:pt x="8763" y="859028"/>
                </a:lnTo>
                <a:lnTo>
                  <a:pt x="12573" y="862965"/>
                </a:lnTo>
                <a:lnTo>
                  <a:pt x="1119124" y="862965"/>
                </a:lnTo>
                <a:lnTo>
                  <a:pt x="1119124" y="854202"/>
                </a:lnTo>
                <a:lnTo>
                  <a:pt x="1127760" y="854202"/>
                </a:lnTo>
                <a:lnTo>
                  <a:pt x="1127760" y="862965"/>
                </a:lnTo>
                <a:lnTo>
                  <a:pt x="1119124" y="862965"/>
                </a:lnTo>
                <a:lnTo>
                  <a:pt x="1119124" y="1139444"/>
                </a:lnTo>
                <a:lnTo>
                  <a:pt x="1121283" y="1142492"/>
                </a:lnTo>
                <a:lnTo>
                  <a:pt x="1127633" y="1145286"/>
                </a:lnTo>
                <a:lnTo>
                  <a:pt x="1131443" y="1144524"/>
                </a:lnTo>
                <a:lnTo>
                  <a:pt x="1140117" y="1135888"/>
                </a:lnTo>
                <a:lnTo>
                  <a:pt x="1700149" y="578739"/>
                </a:lnTo>
                <a:lnTo>
                  <a:pt x="1701673" y="577088"/>
                </a:lnTo>
                <a:lnTo>
                  <a:pt x="1702689" y="574929"/>
                </a:lnTo>
                <a:lnTo>
                  <a:pt x="1702689" y="570230"/>
                </a:lnTo>
                <a:close/>
              </a:path>
            </a:pathLst>
          </a:custGeom>
          <a:solidFill>
            <a:srgbClr val="FF6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96000" y="2002955"/>
            <a:ext cx="5604510" cy="962025"/>
          </a:xfrm>
          <a:prstGeom prst="rect">
            <a:avLst/>
          </a:prstGeom>
          <a:solidFill>
            <a:srgbClr val="FF6A42"/>
          </a:solidFill>
        </p:spPr>
        <p:txBody>
          <a:bodyPr vert="horz" wrap="square" lIns="0" tIns="263525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207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Informatické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vzdělávání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90284" y="3753777"/>
            <a:ext cx="5604510" cy="962025"/>
          </a:xfrm>
          <a:prstGeom prst="rect">
            <a:avLst/>
          </a:prstGeom>
          <a:solidFill>
            <a:srgbClr val="FF6A42"/>
          </a:solidFill>
        </p:spPr>
        <p:txBody>
          <a:bodyPr vert="horz" wrap="square" lIns="0" tIns="264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Digitální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kompetence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04763" y="5498325"/>
            <a:ext cx="5604510" cy="962025"/>
          </a:xfrm>
          <a:prstGeom prst="rect">
            <a:avLst/>
          </a:prstGeom>
          <a:solidFill>
            <a:srgbClr val="FF6A42"/>
          </a:solidFill>
        </p:spPr>
        <p:txBody>
          <a:bodyPr vert="horz" wrap="square" lIns="0" tIns="264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80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Člověk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digitální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svět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66881" y="1366786"/>
            <a:ext cx="3486785" cy="534035"/>
          </a:xfrm>
          <a:prstGeom prst="rect">
            <a:avLst/>
          </a:prstGeom>
          <a:solidFill>
            <a:srgbClr val="D7D3D6"/>
          </a:solidFill>
          <a:ln w="3175">
            <a:solidFill>
              <a:srgbClr val="D7D3D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695"/>
              </a:spcBef>
            </a:pPr>
            <a:r>
              <a:rPr sz="2800" spc="-140" dirty="0">
                <a:solidFill>
                  <a:srgbClr val="FFFFFF"/>
                </a:solidFill>
                <a:latin typeface="Arial MT"/>
                <a:cs typeface="Arial MT"/>
              </a:rPr>
              <a:t>Vzdělávací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oblast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66881" y="3092221"/>
            <a:ext cx="3486785" cy="545465"/>
          </a:xfrm>
          <a:prstGeom prst="rect">
            <a:avLst/>
          </a:prstGeom>
          <a:solidFill>
            <a:srgbClr val="D7D3D6"/>
          </a:solidFill>
          <a:ln w="3175">
            <a:solidFill>
              <a:srgbClr val="D7D3D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695"/>
              </a:spcBef>
            </a:pPr>
            <a:r>
              <a:rPr sz="2800" spc="-215" dirty="0">
                <a:solidFill>
                  <a:srgbClr val="FFFFFF"/>
                </a:solidFill>
                <a:latin typeface="Arial MT"/>
                <a:cs typeface="Arial MT"/>
              </a:rPr>
              <a:t>Klíčová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kompetence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66881" y="4848618"/>
            <a:ext cx="3486785" cy="534035"/>
          </a:xfrm>
          <a:prstGeom prst="rect">
            <a:avLst/>
          </a:prstGeom>
          <a:solidFill>
            <a:srgbClr val="D7D3D6"/>
          </a:solidFill>
          <a:ln w="3175">
            <a:solidFill>
              <a:srgbClr val="D7D3D6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700"/>
              </a:spcBef>
            </a:pPr>
            <a:r>
              <a:rPr sz="2800" spc="-365" dirty="0">
                <a:solidFill>
                  <a:srgbClr val="FFFFFF"/>
                </a:solidFill>
                <a:latin typeface="Arial MT"/>
                <a:cs typeface="Arial MT"/>
              </a:rPr>
              <a:t>Průřezové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téma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8559" y="1596136"/>
            <a:ext cx="3565525" cy="5086985"/>
          </a:xfrm>
          <a:custGeom>
            <a:avLst/>
            <a:gdLst/>
            <a:ahLst/>
            <a:cxnLst/>
            <a:rect l="l" t="t" r="r" b="b"/>
            <a:pathLst>
              <a:path w="3565525" h="5086984">
                <a:moveTo>
                  <a:pt x="3477107" y="1404619"/>
                </a:moveTo>
                <a:lnTo>
                  <a:pt x="0" y="24129"/>
                </a:lnTo>
              </a:path>
              <a:path w="3565525" h="5086984">
                <a:moveTo>
                  <a:pt x="88226" y="1380489"/>
                </a:moveTo>
                <a:lnTo>
                  <a:pt x="3565372" y="0"/>
                </a:lnTo>
              </a:path>
              <a:path w="3565525" h="5086984">
                <a:moveTo>
                  <a:pt x="3485743" y="3390773"/>
                </a:moveTo>
                <a:lnTo>
                  <a:pt x="0" y="1522729"/>
                </a:lnTo>
              </a:path>
              <a:path w="3565525" h="5086984">
                <a:moveTo>
                  <a:pt x="0" y="3438905"/>
                </a:moveTo>
                <a:lnTo>
                  <a:pt x="3565372" y="1498727"/>
                </a:lnTo>
              </a:path>
              <a:path w="3565525" h="5086984">
                <a:moveTo>
                  <a:pt x="3477107" y="5086527"/>
                </a:moveTo>
                <a:lnTo>
                  <a:pt x="0" y="3705987"/>
                </a:lnTo>
              </a:path>
              <a:path w="3565525" h="5086984">
                <a:moveTo>
                  <a:pt x="88226" y="5062461"/>
                </a:moveTo>
                <a:lnTo>
                  <a:pt x="3565372" y="3681983"/>
                </a:lnTo>
              </a:path>
            </a:pathLst>
          </a:custGeom>
          <a:ln w="28575">
            <a:solidFill>
              <a:srgbClr val="FF6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27177" y="623138"/>
            <a:ext cx="3533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7F8FA"/>
                </a:solidFill>
                <a:latin typeface="Arial"/>
                <a:cs typeface="Arial"/>
              </a:rPr>
              <a:t>RVP</a:t>
            </a:r>
            <a:r>
              <a:rPr b="1" spc="-135" dirty="0">
                <a:solidFill>
                  <a:srgbClr val="F7F8FA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7F8FA"/>
                </a:solidFill>
                <a:latin typeface="Arial"/>
                <a:cs typeface="Arial"/>
              </a:rPr>
              <a:t>SOV</a:t>
            </a:r>
            <a:r>
              <a:rPr b="1" spc="-55" dirty="0">
                <a:solidFill>
                  <a:srgbClr val="F7F8FA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F7F8FA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39434" y="623138"/>
            <a:ext cx="3535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3566FB"/>
                </a:solidFill>
                <a:latin typeface="Arial"/>
                <a:cs typeface="Arial"/>
              </a:rPr>
              <a:t>RVP</a:t>
            </a:r>
            <a:r>
              <a:rPr sz="4000" b="1" spc="-130" dirty="0">
                <a:solidFill>
                  <a:srgbClr val="3566F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566FB"/>
                </a:solidFill>
                <a:latin typeface="Arial"/>
                <a:cs typeface="Arial"/>
              </a:rPr>
              <a:t>SOV</a:t>
            </a:r>
            <a:r>
              <a:rPr sz="4000" b="1" spc="-55" dirty="0">
                <a:solidFill>
                  <a:srgbClr val="3566FB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3566FB"/>
                </a:solidFill>
                <a:latin typeface="Arial"/>
                <a:cs typeface="Arial"/>
              </a:rPr>
              <a:t>2023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372" y="6357315"/>
            <a:ext cx="8432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5" name="object 5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226105" y="4253547"/>
            <a:ext cx="2328545" cy="2147570"/>
            <a:chOff x="9226105" y="4253547"/>
            <a:chExt cx="2328545" cy="2147570"/>
          </a:xfrm>
        </p:grpSpPr>
        <p:sp>
          <p:nvSpPr>
            <p:cNvPr id="8" name="object 8"/>
            <p:cNvSpPr/>
            <p:nvPr/>
          </p:nvSpPr>
          <p:spPr>
            <a:xfrm>
              <a:off x="9230868" y="4258309"/>
              <a:ext cx="2319020" cy="2138045"/>
            </a:xfrm>
            <a:custGeom>
              <a:avLst/>
              <a:gdLst/>
              <a:ahLst/>
              <a:cxnLst/>
              <a:rect l="l" t="t" r="r" b="b"/>
              <a:pathLst>
                <a:path w="2319020" h="2138045">
                  <a:moveTo>
                    <a:pt x="571246" y="0"/>
                  </a:moveTo>
                  <a:lnTo>
                    <a:pt x="32257" y="1761705"/>
                  </a:lnTo>
                </a:path>
                <a:path w="2319020" h="2138045">
                  <a:moveTo>
                    <a:pt x="861313" y="88772"/>
                  </a:moveTo>
                  <a:lnTo>
                    <a:pt x="310387" y="1889353"/>
                  </a:lnTo>
                </a:path>
                <a:path w="2319020" h="2138045">
                  <a:moveTo>
                    <a:pt x="1153159" y="178053"/>
                  </a:moveTo>
                  <a:lnTo>
                    <a:pt x="602233" y="1978634"/>
                  </a:lnTo>
                </a:path>
                <a:path w="2319020" h="2138045">
                  <a:moveTo>
                    <a:pt x="1445005" y="267334"/>
                  </a:moveTo>
                  <a:lnTo>
                    <a:pt x="896874" y="2059076"/>
                  </a:lnTo>
                </a:path>
                <a:path w="2319020" h="2138045">
                  <a:moveTo>
                    <a:pt x="1736852" y="356615"/>
                  </a:moveTo>
                  <a:lnTo>
                    <a:pt x="1191895" y="2137740"/>
                  </a:lnTo>
                </a:path>
                <a:path w="2319020" h="2138045">
                  <a:moveTo>
                    <a:pt x="1928240" y="774191"/>
                  </a:moveTo>
                  <a:lnTo>
                    <a:pt x="1591055" y="1876209"/>
                  </a:lnTo>
                </a:path>
                <a:path w="2319020" h="2138045">
                  <a:moveTo>
                    <a:pt x="2163445" y="1042161"/>
                  </a:moveTo>
                  <a:lnTo>
                    <a:pt x="2031237" y="1474152"/>
                  </a:lnTo>
                </a:path>
                <a:path w="2319020" h="2138045">
                  <a:moveTo>
                    <a:pt x="0" y="1595170"/>
                  </a:moveTo>
                  <a:lnTo>
                    <a:pt x="1411477" y="2026958"/>
                  </a:lnTo>
                </a:path>
                <a:path w="2319020" h="2138045">
                  <a:moveTo>
                    <a:pt x="98171" y="1306067"/>
                  </a:moveTo>
                  <a:lnTo>
                    <a:pt x="1550542" y="1750364"/>
                  </a:lnTo>
                </a:path>
                <a:path w="2319020" h="2138045">
                  <a:moveTo>
                    <a:pt x="188722" y="1016507"/>
                  </a:moveTo>
                  <a:lnTo>
                    <a:pt x="1909952" y="1543088"/>
                  </a:lnTo>
                </a:path>
                <a:path w="2319020" h="2138045">
                  <a:moveTo>
                    <a:pt x="276225" y="724153"/>
                  </a:moveTo>
                  <a:lnTo>
                    <a:pt x="2319020" y="1349095"/>
                  </a:lnTo>
                </a:path>
                <a:path w="2319020" h="2138045">
                  <a:moveTo>
                    <a:pt x="377825" y="436117"/>
                  </a:moveTo>
                  <a:lnTo>
                    <a:pt x="2085593" y="958469"/>
                  </a:lnTo>
                </a:path>
                <a:path w="2319020" h="2138045">
                  <a:moveTo>
                    <a:pt x="459485" y="143763"/>
                  </a:moveTo>
                  <a:lnTo>
                    <a:pt x="1938781" y="596391"/>
                  </a:lnTo>
                </a:path>
              </a:pathLst>
            </a:custGeom>
            <a:ln w="9525">
              <a:solidFill>
                <a:srgbClr val="F7C1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44881" y="5002423"/>
              <a:ext cx="609600" cy="593090"/>
            </a:xfrm>
            <a:custGeom>
              <a:avLst/>
              <a:gdLst/>
              <a:ahLst/>
              <a:cxnLst/>
              <a:rect l="l" t="t" r="r" b="b"/>
              <a:pathLst>
                <a:path w="609600" h="593089">
                  <a:moveTo>
                    <a:pt x="608113" y="344385"/>
                  </a:moveTo>
                  <a:lnTo>
                    <a:pt x="519703" y="403279"/>
                  </a:lnTo>
                  <a:lnTo>
                    <a:pt x="609197" y="347894"/>
                  </a:lnTo>
                  <a:lnTo>
                    <a:pt x="608113" y="344385"/>
                  </a:lnTo>
                  <a:close/>
                </a:path>
                <a:path w="609600" h="593089">
                  <a:moveTo>
                    <a:pt x="38545" y="211172"/>
                  </a:moveTo>
                  <a:lnTo>
                    <a:pt x="34562" y="213825"/>
                  </a:lnTo>
                  <a:lnTo>
                    <a:pt x="16398" y="226261"/>
                  </a:lnTo>
                  <a:lnTo>
                    <a:pt x="0" y="244394"/>
                  </a:lnTo>
                  <a:lnTo>
                    <a:pt x="54789" y="339694"/>
                  </a:lnTo>
                  <a:lnTo>
                    <a:pt x="61837" y="349407"/>
                  </a:lnTo>
                  <a:lnTo>
                    <a:pt x="69795" y="358956"/>
                  </a:lnTo>
                  <a:lnTo>
                    <a:pt x="78352" y="369404"/>
                  </a:lnTo>
                  <a:lnTo>
                    <a:pt x="87195" y="381812"/>
                  </a:lnTo>
                  <a:lnTo>
                    <a:pt x="93961" y="392549"/>
                  </a:lnTo>
                  <a:lnTo>
                    <a:pt x="95429" y="394877"/>
                  </a:lnTo>
                  <a:lnTo>
                    <a:pt x="101782" y="406089"/>
                  </a:lnTo>
                  <a:lnTo>
                    <a:pt x="107458" y="416590"/>
                  </a:lnTo>
                  <a:lnTo>
                    <a:pt x="113662" y="427526"/>
                  </a:lnTo>
                  <a:lnTo>
                    <a:pt x="200850" y="564796"/>
                  </a:lnTo>
                  <a:lnTo>
                    <a:pt x="229185" y="593011"/>
                  </a:lnTo>
                  <a:lnTo>
                    <a:pt x="239141" y="590173"/>
                  </a:lnTo>
                  <a:lnTo>
                    <a:pt x="241089" y="588875"/>
                  </a:lnTo>
                  <a:lnTo>
                    <a:pt x="276658" y="567434"/>
                  </a:lnTo>
                  <a:lnTo>
                    <a:pt x="371776" y="499316"/>
                  </a:lnTo>
                  <a:lnTo>
                    <a:pt x="607472" y="342309"/>
                  </a:lnTo>
                  <a:lnTo>
                    <a:pt x="603461" y="329323"/>
                  </a:lnTo>
                  <a:lnTo>
                    <a:pt x="578570" y="278342"/>
                  </a:lnTo>
                  <a:lnTo>
                    <a:pt x="555794" y="242722"/>
                  </a:lnTo>
                  <a:lnTo>
                    <a:pt x="515186" y="184982"/>
                  </a:lnTo>
                  <a:lnTo>
                    <a:pt x="481316" y="137822"/>
                  </a:lnTo>
                  <a:lnTo>
                    <a:pt x="443917" y="86614"/>
                  </a:lnTo>
                  <a:lnTo>
                    <a:pt x="412543" y="44870"/>
                  </a:lnTo>
                  <a:lnTo>
                    <a:pt x="375546" y="1503"/>
                  </a:lnTo>
                  <a:lnTo>
                    <a:pt x="374875" y="495"/>
                  </a:lnTo>
                  <a:lnTo>
                    <a:pt x="374217" y="594"/>
                  </a:lnTo>
                  <a:lnTo>
                    <a:pt x="373434" y="0"/>
                  </a:lnTo>
                  <a:lnTo>
                    <a:pt x="349700" y="8376"/>
                  </a:lnTo>
                  <a:lnTo>
                    <a:pt x="322681" y="23624"/>
                  </a:lnTo>
                  <a:lnTo>
                    <a:pt x="60911" y="198000"/>
                  </a:lnTo>
                  <a:lnTo>
                    <a:pt x="38545" y="211172"/>
                  </a:lnTo>
                  <a:close/>
                </a:path>
                <a:path w="609600" h="593089">
                  <a:moveTo>
                    <a:pt x="607472" y="342309"/>
                  </a:moveTo>
                  <a:lnTo>
                    <a:pt x="371776" y="499316"/>
                  </a:lnTo>
                  <a:lnTo>
                    <a:pt x="423044" y="467156"/>
                  </a:lnTo>
                  <a:lnTo>
                    <a:pt x="446084" y="453298"/>
                  </a:lnTo>
                  <a:lnTo>
                    <a:pt x="469936" y="437193"/>
                  </a:lnTo>
                  <a:lnTo>
                    <a:pt x="493725" y="420584"/>
                  </a:lnTo>
                  <a:lnTo>
                    <a:pt x="608113" y="344385"/>
                  </a:lnTo>
                  <a:lnTo>
                    <a:pt x="607472" y="342309"/>
                  </a:lnTo>
                  <a:close/>
                </a:path>
                <a:path w="609600" h="593089">
                  <a:moveTo>
                    <a:pt x="305727" y="33191"/>
                  </a:moveTo>
                  <a:lnTo>
                    <a:pt x="98068" y="171521"/>
                  </a:lnTo>
                  <a:lnTo>
                    <a:pt x="60911" y="198000"/>
                  </a:lnTo>
                  <a:lnTo>
                    <a:pt x="322681" y="23624"/>
                  </a:lnTo>
                  <a:lnTo>
                    <a:pt x="305727" y="33191"/>
                  </a:lnTo>
                  <a:close/>
                </a:path>
              </a:pathLst>
            </a:custGeom>
            <a:solidFill>
              <a:srgbClr val="D7D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4126" y="5863335"/>
              <a:ext cx="393700" cy="3936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1748" y="4848351"/>
              <a:ext cx="311150" cy="31115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553351" y="1528317"/>
            <a:ext cx="11258550" cy="1958421"/>
          </a:xfrm>
          <a:prstGeom prst="rect">
            <a:avLst/>
          </a:prstGeom>
        </p:spPr>
        <p:txBody>
          <a:bodyPr vert="horz" wrap="square" lIns="0" tIns="587248" rIns="0" bIns="0" rtlCol="0">
            <a:spAutoFit/>
          </a:bodyPr>
          <a:lstStyle/>
          <a:p>
            <a:pPr marL="159385" marR="5080">
              <a:lnSpc>
                <a:spcPct val="130000"/>
              </a:lnSpc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digitálních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kompetencí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spc="-25" dirty="0">
                <a:latin typeface="Arial" panose="020B0604020202020204" pitchFamily="34" charset="0"/>
                <a:cs typeface="Arial" panose="020B0604020202020204" pitchFamily="34" charset="0"/>
              </a:rPr>
              <a:t>žáků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není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jen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úkolem</a:t>
            </a:r>
            <a:r>
              <a:rPr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95" dirty="0">
                <a:latin typeface="Arial" panose="020B0604020202020204" pitchFamily="34" charset="0"/>
                <a:cs typeface="Arial" panose="020B0604020202020204" pitchFamily="34" charset="0"/>
              </a:rPr>
              <a:t>učitelů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informatiky,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ale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všech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pedagogů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09297" y="6571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4096" y="670445"/>
            <a:ext cx="11421745" cy="775970"/>
            <a:chOff x="464096" y="670445"/>
            <a:chExt cx="11421745" cy="775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853" y="676414"/>
              <a:ext cx="5215494" cy="75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96" y="670445"/>
              <a:ext cx="5228932" cy="764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51" y="682256"/>
              <a:ext cx="5228971" cy="7641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458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Finanční</a:t>
            </a:r>
            <a:r>
              <a:rPr sz="4200" spc="-95" dirty="0"/>
              <a:t> </a:t>
            </a:r>
            <a:r>
              <a:rPr sz="4200" dirty="0"/>
              <a:t>podpora</a:t>
            </a:r>
            <a:r>
              <a:rPr sz="4200" spc="-95" dirty="0"/>
              <a:t> </a:t>
            </a:r>
            <a:r>
              <a:rPr sz="4200" dirty="0"/>
              <a:t>MŠMT</a:t>
            </a:r>
            <a:r>
              <a:rPr sz="4200" spc="-90" dirty="0"/>
              <a:t> </a:t>
            </a:r>
            <a:r>
              <a:rPr sz="4200" dirty="0"/>
              <a:t>z</a:t>
            </a:r>
            <a:r>
              <a:rPr sz="4200" spc="-95" dirty="0"/>
              <a:t> </a:t>
            </a:r>
            <a:r>
              <a:rPr sz="4200" dirty="0"/>
              <a:t>NPO</a:t>
            </a:r>
            <a:r>
              <a:rPr sz="4200" spc="-90" dirty="0"/>
              <a:t> </a:t>
            </a:r>
            <a:r>
              <a:rPr sz="4200" spc="-10" dirty="0"/>
              <a:t>(2020–2024)</a:t>
            </a:r>
            <a:endParaRPr sz="4200" dirty="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490" y="1421762"/>
            <a:ext cx="11315446" cy="54362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6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5" name="object 5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03225" y="6231102"/>
            <a:ext cx="1296670" cy="482600"/>
            <a:chOff x="403225" y="6231102"/>
            <a:chExt cx="1296670" cy="482600"/>
          </a:xfrm>
        </p:grpSpPr>
        <p:sp>
          <p:nvSpPr>
            <p:cNvPr id="9" name="object 9"/>
            <p:cNvSpPr/>
            <p:nvPr/>
          </p:nvSpPr>
          <p:spPr>
            <a:xfrm>
              <a:off x="409575" y="6237452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1283970" y="0"/>
                  </a:moveTo>
                  <a:lnTo>
                    <a:pt x="0" y="0"/>
                  </a:lnTo>
                  <a:lnTo>
                    <a:pt x="0" y="469557"/>
                  </a:lnTo>
                  <a:lnTo>
                    <a:pt x="1283970" y="469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9575" y="6237452"/>
              <a:ext cx="1283970" cy="469900"/>
            </a:xfrm>
            <a:custGeom>
              <a:avLst/>
              <a:gdLst/>
              <a:ahLst/>
              <a:cxnLst/>
              <a:rect l="l" t="t" r="r" b="b"/>
              <a:pathLst>
                <a:path w="1283970" h="469900">
                  <a:moveTo>
                    <a:pt x="0" y="469557"/>
                  </a:moveTo>
                  <a:lnTo>
                    <a:pt x="1283970" y="469557"/>
                  </a:lnTo>
                  <a:lnTo>
                    <a:pt x="1283970" y="0"/>
                  </a:lnTo>
                  <a:lnTo>
                    <a:pt x="0" y="0"/>
                  </a:lnTo>
                  <a:lnTo>
                    <a:pt x="0" y="469557"/>
                  </a:lnTo>
                  <a:close/>
                </a:path>
              </a:pathLst>
            </a:custGeom>
            <a:ln w="12700">
              <a:solidFill>
                <a:srgbClr val="3566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909297" y="6571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6615" y="1534604"/>
            <a:ext cx="11835765" cy="4537075"/>
            <a:chOff x="356615" y="1534604"/>
            <a:chExt cx="11835765" cy="45370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534604"/>
              <a:ext cx="11835384" cy="45370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08" y="1730070"/>
              <a:ext cx="11302746" cy="39663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1860" y="6406083"/>
            <a:ext cx="10375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4"/>
              </a:rPr>
              <a:t>https://digitalizace.rvp.cz/clanky/vetsina-ucitelu-</a:t>
            </a: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4"/>
              </a:rPr>
              <a:t>je-</a:t>
            </a:r>
            <a:r>
              <a:rPr sz="2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4"/>
              </a:rPr>
              <a:t>na-rozvoj-digikompetenci-zaku-pripravena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683" y="5805627"/>
            <a:ext cx="393065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00" spc="-235" dirty="0">
                <a:solidFill>
                  <a:srgbClr val="FFFFFF"/>
                </a:solidFill>
                <a:latin typeface="Arial MT"/>
                <a:cs typeface="Arial MT"/>
              </a:rPr>
              <a:t>Sběr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dat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NPI: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29.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8.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cs-CZ" sz="2000" spc="-25" dirty="0">
                <a:solidFill>
                  <a:srgbClr val="FFFFFF"/>
                </a:solidFill>
                <a:latin typeface="Arial MT"/>
                <a:cs typeface="Arial MT"/>
              </a:rPr>
              <a:t>až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30.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9.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2024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117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95"/>
              </a:spcBef>
            </a:pPr>
            <a:r>
              <a:rPr dirty="0"/>
              <a:t>Připravenost</a:t>
            </a:r>
            <a:r>
              <a:rPr spc="-120" dirty="0"/>
              <a:t> </a:t>
            </a:r>
            <a:r>
              <a:rPr dirty="0"/>
              <a:t>škol</a:t>
            </a:r>
            <a:r>
              <a:rPr spc="-114" dirty="0"/>
              <a:t> </a:t>
            </a:r>
            <a:r>
              <a:rPr dirty="0"/>
              <a:t>–</a:t>
            </a:r>
            <a:r>
              <a:rPr spc="-125" dirty="0"/>
              <a:t> </a:t>
            </a:r>
            <a:r>
              <a:rPr dirty="0"/>
              <a:t>evaluační</a:t>
            </a:r>
            <a:r>
              <a:rPr spc="-120" dirty="0"/>
              <a:t> </a:t>
            </a:r>
            <a:r>
              <a:rPr spc="-10" dirty="0"/>
              <a:t>zprávy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072" y="6399418"/>
            <a:ext cx="8178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#myjsmenpi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012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864856" y="4140936"/>
            <a:ext cx="3849370" cy="2211070"/>
          </a:xfrm>
          <a:custGeom>
            <a:avLst/>
            <a:gdLst/>
            <a:ahLst/>
            <a:cxnLst/>
            <a:rect l="l" t="t" r="r" b="b"/>
            <a:pathLst>
              <a:path w="3849370" h="2211070">
                <a:moveTo>
                  <a:pt x="0" y="2210816"/>
                </a:moveTo>
                <a:lnTo>
                  <a:pt x="3849370" y="2210816"/>
                </a:lnTo>
                <a:lnTo>
                  <a:pt x="3849370" y="0"/>
                </a:lnTo>
                <a:lnTo>
                  <a:pt x="0" y="0"/>
                </a:lnTo>
                <a:lnTo>
                  <a:pt x="0" y="2210816"/>
                </a:lnTo>
                <a:close/>
              </a:path>
            </a:pathLst>
          </a:custGeom>
          <a:ln w="12700">
            <a:solidFill>
              <a:srgbClr val="356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09297" y="657189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7E7E7E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481" y="6585610"/>
            <a:ext cx="830834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70" dirty="0">
                <a:solidFill>
                  <a:srgbClr val="FFFFFF"/>
                </a:solidFill>
                <a:latin typeface="Arial MT"/>
                <a:cs typeface="Arial MT"/>
              </a:rPr>
              <a:t>Připravenost</a:t>
            </a:r>
            <a:r>
              <a:rPr sz="11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škol.</a:t>
            </a:r>
            <a:r>
              <a:rPr sz="11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NPI.</a:t>
            </a:r>
            <a:r>
              <a:rPr sz="11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23.</a:t>
            </a:r>
            <a:r>
              <a:rPr sz="11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1.</a:t>
            </a:r>
            <a:r>
              <a:rPr sz="11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FFFFFF"/>
                </a:solidFill>
                <a:latin typeface="Arial MT"/>
                <a:cs typeface="Arial MT"/>
              </a:rPr>
              <a:t>2025.</a:t>
            </a:r>
            <a:r>
              <a:rPr sz="11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/>
              </a:rPr>
              <a:t>https://digitalizace.rvp.cz/clanky/vetsina-ucitelu-</a:t>
            </a:r>
            <a:r>
              <a:rPr sz="11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/>
              </a:rPr>
              <a:t>je-</a:t>
            </a:r>
            <a:r>
              <a:rPr sz="11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  <a:hlinkClick r:id="rId2"/>
              </a:rPr>
              <a:t>na-rozvoj-digikompetenci-zaku-pripravena</a:t>
            </a:r>
            <a:endParaRPr sz="1150">
              <a:latin typeface="Arial MT"/>
              <a:cs typeface="Arial MT"/>
            </a:endParaRP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22247A4C-630C-7063-11B7-CBE0BE351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878497"/>
              </p:ext>
            </p:extLst>
          </p:nvPr>
        </p:nvGraphicFramePr>
        <p:xfrm>
          <a:off x="3124200" y="71096"/>
          <a:ext cx="4541837" cy="656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41237" imgH="6415878" progId="Acrobat.Document.DC">
                  <p:embed/>
                </p:oleObj>
              </mc:Choice>
              <mc:Fallback>
                <p:oleObj name="Acrobat Document" r:id="rId3" imgW="4541237" imgH="64158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71096"/>
                        <a:ext cx="4541837" cy="6565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4096" y="670445"/>
            <a:ext cx="11421745" cy="775970"/>
            <a:chOff x="464096" y="670445"/>
            <a:chExt cx="11421745" cy="775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853" y="676414"/>
              <a:ext cx="5215494" cy="75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96" y="670445"/>
              <a:ext cx="5228932" cy="764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51" y="682256"/>
              <a:ext cx="5228971" cy="7641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44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95"/>
              </a:spcBef>
            </a:pPr>
            <a:r>
              <a:rPr dirty="0"/>
              <a:t>Ředitelé</a:t>
            </a:r>
            <a:r>
              <a:rPr spc="-70" dirty="0"/>
              <a:t> </a:t>
            </a:r>
            <a:r>
              <a:rPr dirty="0"/>
              <a:t>škol</a:t>
            </a:r>
            <a:r>
              <a:rPr spc="-105" dirty="0"/>
              <a:t> </a:t>
            </a:r>
            <a:r>
              <a:rPr dirty="0"/>
              <a:t>označující</a:t>
            </a:r>
            <a:r>
              <a:rPr spc="-114" dirty="0"/>
              <a:t> </a:t>
            </a:r>
            <a:r>
              <a:rPr dirty="0"/>
              <a:t>revizi</a:t>
            </a:r>
            <a:r>
              <a:rPr spc="-90" dirty="0"/>
              <a:t> </a:t>
            </a:r>
            <a:r>
              <a:rPr dirty="0"/>
              <a:t>RVP</a:t>
            </a:r>
            <a:r>
              <a:rPr spc="-105" dirty="0"/>
              <a:t> </a:t>
            </a:r>
            <a:r>
              <a:rPr dirty="0"/>
              <a:t>za</a:t>
            </a:r>
            <a:r>
              <a:rPr spc="-110" dirty="0"/>
              <a:t> </a:t>
            </a:r>
            <a:r>
              <a:rPr spc="-10" dirty="0"/>
              <a:t>přínosnou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69036" y="1437170"/>
            <a:ext cx="11033760" cy="4799330"/>
            <a:chOff x="669036" y="1437170"/>
            <a:chExt cx="11033760" cy="47993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6" y="1437170"/>
              <a:ext cx="11033760" cy="47990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069" y="1633118"/>
              <a:ext cx="10463910" cy="42291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5303" y="6510934"/>
            <a:ext cx="8339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latin typeface="Arial MT"/>
                <a:cs typeface="Arial MT"/>
              </a:rPr>
              <a:t>ČŠI.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Digitální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kompetence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informatické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myšlení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žáků ZŠ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SŠ.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Tematická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zpráva.</a:t>
            </a:r>
            <a:r>
              <a:rPr sz="1600" i="1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11/2024.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301" y="0"/>
            <a:ext cx="540385" cy="540385"/>
            <a:chOff x="711301" y="0"/>
            <a:chExt cx="540385" cy="540385"/>
          </a:xfrm>
        </p:grpSpPr>
        <p:sp>
          <p:nvSpPr>
            <p:cNvPr id="3" name="object 3"/>
            <p:cNvSpPr/>
            <p:nvPr/>
          </p:nvSpPr>
          <p:spPr>
            <a:xfrm>
              <a:off x="711301" y="0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540004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540004" y="540003"/>
                  </a:lnTo>
                  <a:lnTo>
                    <a:pt x="540004" y="0"/>
                  </a:lnTo>
                  <a:close/>
                </a:path>
              </a:pathLst>
            </a:custGeom>
            <a:solidFill>
              <a:srgbClr val="356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302" y="162432"/>
              <a:ext cx="324485" cy="215900"/>
            </a:xfrm>
            <a:custGeom>
              <a:avLst/>
              <a:gdLst/>
              <a:ahLst/>
              <a:cxnLst/>
              <a:rect l="l" t="t" r="r" b="b"/>
              <a:pathLst>
                <a:path w="324484" h="215900">
                  <a:moveTo>
                    <a:pt x="195910" y="214249"/>
                  </a:moveTo>
                  <a:lnTo>
                    <a:pt x="128079" y="214249"/>
                  </a:lnTo>
                  <a:lnTo>
                    <a:pt x="128079" y="215519"/>
                  </a:lnTo>
                  <a:lnTo>
                    <a:pt x="195910" y="215519"/>
                  </a:lnTo>
                  <a:lnTo>
                    <a:pt x="195910" y="214249"/>
                  </a:lnTo>
                  <a:close/>
                </a:path>
                <a:path w="324484" h="215900">
                  <a:moveTo>
                    <a:pt x="187706" y="212979"/>
                  </a:moveTo>
                  <a:lnTo>
                    <a:pt x="136283" y="212979"/>
                  </a:lnTo>
                  <a:lnTo>
                    <a:pt x="135496" y="214249"/>
                  </a:lnTo>
                  <a:lnTo>
                    <a:pt x="188506" y="214249"/>
                  </a:lnTo>
                  <a:lnTo>
                    <a:pt x="187706" y="212979"/>
                  </a:lnTo>
                  <a:close/>
                </a:path>
                <a:path w="324484" h="215900">
                  <a:moveTo>
                    <a:pt x="183730" y="211709"/>
                  </a:moveTo>
                  <a:lnTo>
                    <a:pt x="140258" y="211709"/>
                  </a:lnTo>
                  <a:lnTo>
                    <a:pt x="139661" y="212979"/>
                  </a:lnTo>
                  <a:lnTo>
                    <a:pt x="184962" y="212979"/>
                  </a:lnTo>
                  <a:lnTo>
                    <a:pt x="183730" y="211709"/>
                  </a:lnTo>
                  <a:close/>
                </a:path>
                <a:path w="324484" h="215900">
                  <a:moveTo>
                    <a:pt x="181787" y="210439"/>
                  </a:moveTo>
                  <a:lnTo>
                    <a:pt x="142214" y="210439"/>
                  </a:lnTo>
                  <a:lnTo>
                    <a:pt x="141782" y="211709"/>
                  </a:lnTo>
                  <a:lnTo>
                    <a:pt x="182219" y="211709"/>
                  </a:lnTo>
                  <a:lnTo>
                    <a:pt x="181787" y="210439"/>
                  </a:lnTo>
                  <a:close/>
                </a:path>
                <a:path w="324484" h="215900">
                  <a:moveTo>
                    <a:pt x="180619" y="209169"/>
                  </a:moveTo>
                  <a:lnTo>
                    <a:pt x="143040" y="209169"/>
                  </a:lnTo>
                  <a:lnTo>
                    <a:pt x="142671" y="210439"/>
                  </a:lnTo>
                  <a:lnTo>
                    <a:pt x="181317" y="210439"/>
                  </a:lnTo>
                  <a:lnTo>
                    <a:pt x="180619" y="209169"/>
                  </a:lnTo>
                  <a:close/>
                </a:path>
                <a:path w="324484" h="215900">
                  <a:moveTo>
                    <a:pt x="179527" y="206629"/>
                  </a:moveTo>
                  <a:lnTo>
                    <a:pt x="144462" y="206629"/>
                  </a:lnTo>
                  <a:lnTo>
                    <a:pt x="144195" y="207899"/>
                  </a:lnTo>
                  <a:lnTo>
                    <a:pt x="143967" y="207899"/>
                  </a:lnTo>
                  <a:lnTo>
                    <a:pt x="143700" y="209169"/>
                  </a:lnTo>
                  <a:lnTo>
                    <a:pt x="180289" y="209169"/>
                  </a:lnTo>
                  <a:lnTo>
                    <a:pt x="179527" y="206629"/>
                  </a:lnTo>
                  <a:close/>
                </a:path>
                <a:path w="324484" h="215900">
                  <a:moveTo>
                    <a:pt x="210642" y="41528"/>
                  </a:moveTo>
                  <a:lnTo>
                    <a:pt x="193459" y="41528"/>
                  </a:lnTo>
                  <a:lnTo>
                    <a:pt x="190715" y="42799"/>
                  </a:lnTo>
                  <a:lnTo>
                    <a:pt x="186575" y="44069"/>
                  </a:lnTo>
                  <a:lnTo>
                    <a:pt x="185191" y="45339"/>
                  </a:lnTo>
                  <a:lnTo>
                    <a:pt x="180962" y="46609"/>
                  </a:lnTo>
                  <a:lnTo>
                    <a:pt x="178079" y="49149"/>
                  </a:lnTo>
                  <a:lnTo>
                    <a:pt x="142214" y="49149"/>
                  </a:lnTo>
                  <a:lnTo>
                    <a:pt x="142671" y="50419"/>
                  </a:lnTo>
                  <a:lnTo>
                    <a:pt x="143040" y="50419"/>
                  </a:lnTo>
                  <a:lnTo>
                    <a:pt x="143370" y="51689"/>
                  </a:lnTo>
                  <a:lnTo>
                    <a:pt x="143967" y="52959"/>
                  </a:lnTo>
                  <a:lnTo>
                    <a:pt x="144195" y="54228"/>
                  </a:lnTo>
                  <a:lnTo>
                    <a:pt x="144462" y="54228"/>
                  </a:lnTo>
                  <a:lnTo>
                    <a:pt x="144792" y="55499"/>
                  </a:lnTo>
                  <a:lnTo>
                    <a:pt x="144792" y="205359"/>
                  </a:lnTo>
                  <a:lnTo>
                    <a:pt x="144627" y="206629"/>
                  </a:lnTo>
                  <a:lnTo>
                    <a:pt x="179362" y="206629"/>
                  </a:lnTo>
                  <a:lnTo>
                    <a:pt x="179031" y="204089"/>
                  </a:lnTo>
                  <a:lnTo>
                    <a:pt x="178968" y="146939"/>
                  </a:lnTo>
                  <a:lnTo>
                    <a:pt x="182841" y="146939"/>
                  </a:lnTo>
                  <a:lnTo>
                    <a:pt x="181584" y="145669"/>
                  </a:lnTo>
                  <a:lnTo>
                    <a:pt x="180263" y="144399"/>
                  </a:lnTo>
                  <a:lnTo>
                    <a:pt x="178968" y="144399"/>
                  </a:lnTo>
                  <a:lnTo>
                    <a:pt x="178866" y="55499"/>
                  </a:lnTo>
                  <a:lnTo>
                    <a:pt x="178777" y="54228"/>
                  </a:lnTo>
                  <a:lnTo>
                    <a:pt x="178701" y="52959"/>
                  </a:lnTo>
                  <a:lnTo>
                    <a:pt x="178612" y="51689"/>
                  </a:lnTo>
                  <a:lnTo>
                    <a:pt x="181152" y="49149"/>
                  </a:lnTo>
                  <a:lnTo>
                    <a:pt x="182511" y="47878"/>
                  </a:lnTo>
                  <a:lnTo>
                    <a:pt x="183870" y="47878"/>
                  </a:lnTo>
                  <a:lnTo>
                    <a:pt x="187871" y="45339"/>
                  </a:lnTo>
                  <a:lnTo>
                    <a:pt x="190588" y="45339"/>
                  </a:lnTo>
                  <a:lnTo>
                    <a:pt x="191935" y="44069"/>
                  </a:lnTo>
                  <a:lnTo>
                    <a:pt x="221424" y="44069"/>
                  </a:lnTo>
                  <a:lnTo>
                    <a:pt x="216192" y="42799"/>
                  </a:lnTo>
                  <a:lnTo>
                    <a:pt x="210642" y="41528"/>
                  </a:lnTo>
                  <a:close/>
                </a:path>
                <a:path w="324484" h="215900">
                  <a:moveTo>
                    <a:pt x="189458" y="149478"/>
                  </a:moveTo>
                  <a:lnTo>
                    <a:pt x="184264" y="149478"/>
                  </a:lnTo>
                  <a:lnTo>
                    <a:pt x="185585" y="150749"/>
                  </a:lnTo>
                  <a:lnTo>
                    <a:pt x="186905" y="150749"/>
                  </a:lnTo>
                  <a:lnTo>
                    <a:pt x="189560" y="152019"/>
                  </a:lnTo>
                  <a:lnTo>
                    <a:pt x="193560" y="153289"/>
                  </a:lnTo>
                  <a:lnTo>
                    <a:pt x="210705" y="153289"/>
                  </a:lnTo>
                  <a:lnTo>
                    <a:pt x="214909" y="152019"/>
                  </a:lnTo>
                  <a:lnTo>
                    <a:pt x="196113" y="152019"/>
                  </a:lnTo>
                  <a:lnTo>
                    <a:pt x="193459" y="150749"/>
                  </a:lnTo>
                  <a:lnTo>
                    <a:pt x="189458" y="149478"/>
                  </a:lnTo>
                  <a:close/>
                </a:path>
                <a:path w="324484" h="215900">
                  <a:moveTo>
                    <a:pt x="58826" y="149478"/>
                  </a:moveTo>
                  <a:lnTo>
                    <a:pt x="1650" y="149478"/>
                  </a:lnTo>
                  <a:lnTo>
                    <a:pt x="0" y="150749"/>
                  </a:lnTo>
                  <a:lnTo>
                    <a:pt x="0" y="152019"/>
                  </a:lnTo>
                  <a:lnTo>
                    <a:pt x="64554" y="152019"/>
                  </a:lnTo>
                  <a:lnTo>
                    <a:pt x="64554" y="150749"/>
                  </a:lnTo>
                  <a:lnTo>
                    <a:pt x="61506" y="150749"/>
                  </a:lnTo>
                  <a:lnTo>
                    <a:pt x="58826" y="149478"/>
                  </a:lnTo>
                  <a:close/>
                </a:path>
                <a:path w="324484" h="215900">
                  <a:moveTo>
                    <a:pt x="137845" y="150749"/>
                  </a:moveTo>
                  <a:lnTo>
                    <a:pt x="73025" y="150749"/>
                  </a:lnTo>
                  <a:lnTo>
                    <a:pt x="73025" y="152019"/>
                  </a:lnTo>
                  <a:lnTo>
                    <a:pt x="137845" y="152019"/>
                  </a:lnTo>
                  <a:lnTo>
                    <a:pt x="137845" y="150749"/>
                  </a:lnTo>
                  <a:close/>
                </a:path>
                <a:path w="324484" h="215900">
                  <a:moveTo>
                    <a:pt x="220294" y="150749"/>
                  </a:moveTo>
                  <a:lnTo>
                    <a:pt x="205041" y="150749"/>
                  </a:lnTo>
                  <a:lnTo>
                    <a:pt x="204254" y="152019"/>
                  </a:lnTo>
                  <a:lnTo>
                    <a:pt x="218973" y="152019"/>
                  </a:lnTo>
                  <a:lnTo>
                    <a:pt x="220294" y="150749"/>
                  </a:lnTo>
                  <a:close/>
                </a:path>
                <a:path w="324484" h="215900">
                  <a:moveTo>
                    <a:pt x="324002" y="150749"/>
                  </a:moveTo>
                  <a:lnTo>
                    <a:pt x="252196" y="150749"/>
                  </a:lnTo>
                  <a:lnTo>
                    <a:pt x="252196" y="152019"/>
                  </a:lnTo>
                  <a:lnTo>
                    <a:pt x="324002" y="152019"/>
                  </a:lnTo>
                  <a:lnTo>
                    <a:pt x="324002" y="150749"/>
                  </a:lnTo>
                  <a:close/>
                </a:path>
                <a:path w="324484" h="215900">
                  <a:moveTo>
                    <a:pt x="134569" y="149478"/>
                  </a:moveTo>
                  <a:lnTo>
                    <a:pt x="77025" y="149478"/>
                  </a:lnTo>
                  <a:lnTo>
                    <a:pt x="76060" y="150749"/>
                  </a:lnTo>
                  <a:lnTo>
                    <a:pt x="136944" y="150749"/>
                  </a:lnTo>
                  <a:lnTo>
                    <a:pt x="134569" y="149478"/>
                  </a:lnTo>
                  <a:close/>
                </a:path>
                <a:path w="324484" h="215900">
                  <a:moveTo>
                    <a:pt x="228866" y="146939"/>
                  </a:moveTo>
                  <a:lnTo>
                    <a:pt x="213385" y="146939"/>
                  </a:lnTo>
                  <a:lnTo>
                    <a:pt x="212852" y="148209"/>
                  </a:lnTo>
                  <a:lnTo>
                    <a:pt x="211137" y="149478"/>
                  </a:lnTo>
                  <a:lnTo>
                    <a:pt x="209245" y="149478"/>
                  </a:lnTo>
                  <a:lnTo>
                    <a:pt x="208622" y="150749"/>
                  </a:lnTo>
                  <a:lnTo>
                    <a:pt x="222808" y="150749"/>
                  </a:lnTo>
                  <a:lnTo>
                    <a:pt x="225323" y="149478"/>
                  </a:lnTo>
                  <a:lnTo>
                    <a:pt x="226491" y="148209"/>
                  </a:lnTo>
                  <a:lnTo>
                    <a:pt x="227710" y="148209"/>
                  </a:lnTo>
                  <a:lnTo>
                    <a:pt x="228866" y="146939"/>
                  </a:lnTo>
                  <a:close/>
                </a:path>
                <a:path w="324484" h="215900">
                  <a:moveTo>
                    <a:pt x="317881" y="149478"/>
                  </a:moveTo>
                  <a:lnTo>
                    <a:pt x="256362" y="149478"/>
                  </a:lnTo>
                  <a:lnTo>
                    <a:pt x="255371" y="150749"/>
                  </a:lnTo>
                  <a:lnTo>
                    <a:pt x="320814" y="150749"/>
                  </a:lnTo>
                  <a:lnTo>
                    <a:pt x="317881" y="149478"/>
                  </a:lnTo>
                  <a:close/>
                </a:path>
                <a:path w="324484" h="215900">
                  <a:moveTo>
                    <a:pt x="54927" y="148209"/>
                  </a:moveTo>
                  <a:lnTo>
                    <a:pt x="7213" y="148209"/>
                  </a:lnTo>
                  <a:lnTo>
                    <a:pt x="6019" y="149478"/>
                  </a:lnTo>
                  <a:lnTo>
                    <a:pt x="55613" y="149478"/>
                  </a:lnTo>
                  <a:lnTo>
                    <a:pt x="54927" y="148209"/>
                  </a:lnTo>
                  <a:close/>
                </a:path>
                <a:path w="324484" h="215900">
                  <a:moveTo>
                    <a:pt x="131089" y="148209"/>
                  </a:moveTo>
                  <a:lnTo>
                    <a:pt x="82689" y="148209"/>
                  </a:lnTo>
                  <a:lnTo>
                    <a:pt x="81991" y="149478"/>
                  </a:lnTo>
                  <a:lnTo>
                    <a:pt x="131724" y="149478"/>
                  </a:lnTo>
                  <a:lnTo>
                    <a:pt x="131089" y="148209"/>
                  </a:lnTo>
                  <a:close/>
                </a:path>
                <a:path w="324484" h="215900">
                  <a:moveTo>
                    <a:pt x="184162" y="146939"/>
                  </a:moveTo>
                  <a:lnTo>
                    <a:pt x="178968" y="146939"/>
                  </a:lnTo>
                  <a:lnTo>
                    <a:pt x="180289" y="148209"/>
                  </a:lnTo>
                  <a:lnTo>
                    <a:pt x="181622" y="148209"/>
                  </a:lnTo>
                  <a:lnTo>
                    <a:pt x="182905" y="149478"/>
                  </a:lnTo>
                  <a:lnTo>
                    <a:pt x="188099" y="149478"/>
                  </a:lnTo>
                  <a:lnTo>
                    <a:pt x="186816" y="148209"/>
                  </a:lnTo>
                  <a:lnTo>
                    <a:pt x="184162" y="146939"/>
                  </a:lnTo>
                  <a:close/>
                </a:path>
                <a:path w="324484" h="215900">
                  <a:moveTo>
                    <a:pt x="313639" y="148209"/>
                  </a:moveTo>
                  <a:lnTo>
                    <a:pt x="262255" y="148209"/>
                  </a:lnTo>
                  <a:lnTo>
                    <a:pt x="261531" y="149478"/>
                  </a:lnTo>
                  <a:lnTo>
                    <a:pt x="314401" y="149478"/>
                  </a:lnTo>
                  <a:lnTo>
                    <a:pt x="313639" y="148209"/>
                  </a:lnTo>
                  <a:close/>
                </a:path>
                <a:path w="324484" h="215900">
                  <a:moveTo>
                    <a:pt x="51320" y="145669"/>
                  </a:moveTo>
                  <a:lnTo>
                    <a:pt x="9855" y="145669"/>
                  </a:lnTo>
                  <a:lnTo>
                    <a:pt x="9397" y="146939"/>
                  </a:lnTo>
                  <a:lnTo>
                    <a:pt x="7835" y="148209"/>
                  </a:lnTo>
                  <a:lnTo>
                    <a:pt x="54228" y="148209"/>
                  </a:lnTo>
                  <a:lnTo>
                    <a:pt x="52971" y="146939"/>
                  </a:lnTo>
                  <a:lnTo>
                    <a:pt x="52412" y="146939"/>
                  </a:lnTo>
                  <a:lnTo>
                    <a:pt x="51320" y="145669"/>
                  </a:lnTo>
                  <a:close/>
                </a:path>
                <a:path w="324484" h="215900">
                  <a:moveTo>
                    <a:pt x="128778" y="146939"/>
                  </a:moveTo>
                  <a:lnTo>
                    <a:pt x="85229" y="146939"/>
                  </a:lnTo>
                  <a:lnTo>
                    <a:pt x="84010" y="148209"/>
                  </a:lnTo>
                  <a:lnTo>
                    <a:pt x="129870" y="148209"/>
                  </a:lnTo>
                  <a:lnTo>
                    <a:pt x="128778" y="146939"/>
                  </a:lnTo>
                  <a:close/>
                </a:path>
                <a:path w="324484" h="215900">
                  <a:moveTo>
                    <a:pt x="310794" y="146939"/>
                  </a:moveTo>
                  <a:lnTo>
                    <a:pt x="264299" y="146939"/>
                  </a:lnTo>
                  <a:lnTo>
                    <a:pt x="262978" y="148209"/>
                  </a:lnTo>
                  <a:lnTo>
                    <a:pt x="312851" y="148209"/>
                  </a:lnTo>
                  <a:lnTo>
                    <a:pt x="310794" y="146939"/>
                  </a:lnTo>
                  <a:close/>
                </a:path>
                <a:path w="324484" h="215900">
                  <a:moveTo>
                    <a:pt x="125869" y="143128"/>
                  </a:moveTo>
                  <a:lnTo>
                    <a:pt x="88303" y="143128"/>
                  </a:lnTo>
                  <a:lnTo>
                    <a:pt x="87617" y="144399"/>
                  </a:lnTo>
                  <a:lnTo>
                    <a:pt x="87210" y="144399"/>
                  </a:lnTo>
                  <a:lnTo>
                    <a:pt x="86715" y="145669"/>
                  </a:lnTo>
                  <a:lnTo>
                    <a:pt x="86258" y="145669"/>
                  </a:lnTo>
                  <a:lnTo>
                    <a:pt x="85763" y="146939"/>
                  </a:lnTo>
                  <a:lnTo>
                    <a:pt x="127812" y="146939"/>
                  </a:lnTo>
                  <a:lnTo>
                    <a:pt x="126923" y="145669"/>
                  </a:lnTo>
                  <a:lnTo>
                    <a:pt x="126199" y="144399"/>
                  </a:lnTo>
                  <a:lnTo>
                    <a:pt x="125869" y="143128"/>
                  </a:lnTo>
                  <a:close/>
                </a:path>
                <a:path w="324484" h="215900">
                  <a:moveTo>
                    <a:pt x="231114" y="145669"/>
                  </a:moveTo>
                  <a:lnTo>
                    <a:pt x="214909" y="145669"/>
                  </a:lnTo>
                  <a:lnTo>
                    <a:pt x="213906" y="146939"/>
                  </a:lnTo>
                  <a:lnTo>
                    <a:pt x="229997" y="146939"/>
                  </a:lnTo>
                  <a:lnTo>
                    <a:pt x="231114" y="145669"/>
                  </a:lnTo>
                  <a:close/>
                </a:path>
                <a:path w="324484" h="215900">
                  <a:moveTo>
                    <a:pt x="308508" y="144399"/>
                  </a:moveTo>
                  <a:lnTo>
                    <a:pt x="266953" y="144399"/>
                  </a:lnTo>
                  <a:lnTo>
                    <a:pt x="266484" y="145669"/>
                  </a:lnTo>
                  <a:lnTo>
                    <a:pt x="265988" y="145669"/>
                  </a:lnTo>
                  <a:lnTo>
                    <a:pt x="264896" y="146939"/>
                  </a:lnTo>
                  <a:lnTo>
                    <a:pt x="310159" y="146939"/>
                  </a:lnTo>
                  <a:lnTo>
                    <a:pt x="309003" y="145669"/>
                  </a:lnTo>
                  <a:lnTo>
                    <a:pt x="308508" y="144399"/>
                  </a:lnTo>
                  <a:close/>
                </a:path>
                <a:path w="324484" h="215900">
                  <a:moveTo>
                    <a:pt x="50418" y="144399"/>
                  </a:moveTo>
                  <a:lnTo>
                    <a:pt x="11112" y="144399"/>
                  </a:lnTo>
                  <a:lnTo>
                    <a:pt x="10680" y="145669"/>
                  </a:lnTo>
                  <a:lnTo>
                    <a:pt x="50850" y="145669"/>
                  </a:lnTo>
                  <a:lnTo>
                    <a:pt x="50418" y="144399"/>
                  </a:lnTo>
                  <a:close/>
                </a:path>
                <a:path w="324484" h="215900">
                  <a:moveTo>
                    <a:pt x="235458" y="143128"/>
                  </a:moveTo>
                  <a:lnTo>
                    <a:pt x="216662" y="143128"/>
                  </a:lnTo>
                  <a:lnTo>
                    <a:pt x="216255" y="144399"/>
                  </a:lnTo>
                  <a:lnTo>
                    <a:pt x="215836" y="144399"/>
                  </a:lnTo>
                  <a:lnTo>
                    <a:pt x="215404" y="145669"/>
                  </a:lnTo>
                  <a:lnTo>
                    <a:pt x="232244" y="145669"/>
                  </a:lnTo>
                  <a:lnTo>
                    <a:pt x="235458" y="143128"/>
                  </a:lnTo>
                  <a:close/>
                </a:path>
                <a:path w="324484" h="215900">
                  <a:moveTo>
                    <a:pt x="49593" y="143128"/>
                  </a:moveTo>
                  <a:lnTo>
                    <a:pt x="11810" y="143128"/>
                  </a:lnTo>
                  <a:lnTo>
                    <a:pt x="11480" y="144399"/>
                  </a:lnTo>
                  <a:lnTo>
                    <a:pt x="50025" y="144399"/>
                  </a:lnTo>
                  <a:lnTo>
                    <a:pt x="49593" y="143128"/>
                  </a:lnTo>
                  <a:close/>
                </a:path>
                <a:path w="324484" h="215900">
                  <a:moveTo>
                    <a:pt x="307581" y="143128"/>
                  </a:moveTo>
                  <a:lnTo>
                    <a:pt x="268147" y="143128"/>
                  </a:lnTo>
                  <a:lnTo>
                    <a:pt x="267385" y="144399"/>
                  </a:lnTo>
                  <a:lnTo>
                    <a:pt x="308051" y="144399"/>
                  </a:lnTo>
                  <a:lnTo>
                    <a:pt x="307581" y="143128"/>
                  </a:lnTo>
                  <a:close/>
                </a:path>
                <a:path w="324484" h="215900">
                  <a:moveTo>
                    <a:pt x="49860" y="49149"/>
                  </a:moveTo>
                  <a:lnTo>
                    <a:pt x="10553" y="49149"/>
                  </a:lnTo>
                  <a:lnTo>
                    <a:pt x="10883" y="50419"/>
                  </a:lnTo>
                  <a:lnTo>
                    <a:pt x="11544" y="50419"/>
                  </a:lnTo>
                  <a:lnTo>
                    <a:pt x="12077" y="51689"/>
                  </a:lnTo>
                  <a:lnTo>
                    <a:pt x="12534" y="52959"/>
                  </a:lnTo>
                  <a:lnTo>
                    <a:pt x="12763" y="54228"/>
                  </a:lnTo>
                  <a:lnTo>
                    <a:pt x="13093" y="54228"/>
                  </a:lnTo>
                  <a:lnTo>
                    <a:pt x="13258" y="55499"/>
                  </a:lnTo>
                  <a:lnTo>
                    <a:pt x="13233" y="139319"/>
                  </a:lnTo>
                  <a:lnTo>
                    <a:pt x="12674" y="141859"/>
                  </a:lnTo>
                  <a:lnTo>
                    <a:pt x="12369" y="143128"/>
                  </a:lnTo>
                  <a:lnTo>
                    <a:pt x="48971" y="143128"/>
                  </a:lnTo>
                  <a:lnTo>
                    <a:pt x="48666" y="141859"/>
                  </a:lnTo>
                  <a:lnTo>
                    <a:pt x="48006" y="139319"/>
                  </a:lnTo>
                  <a:lnTo>
                    <a:pt x="47739" y="138049"/>
                  </a:lnTo>
                  <a:lnTo>
                    <a:pt x="47613" y="70739"/>
                  </a:lnTo>
                  <a:lnTo>
                    <a:pt x="47180" y="51689"/>
                  </a:lnTo>
                  <a:lnTo>
                    <a:pt x="49860" y="49149"/>
                  </a:lnTo>
                  <a:close/>
                </a:path>
                <a:path w="324484" h="215900">
                  <a:moveTo>
                    <a:pt x="95453" y="44069"/>
                  </a:moveTo>
                  <a:lnTo>
                    <a:pt x="74904" y="44069"/>
                  </a:lnTo>
                  <a:lnTo>
                    <a:pt x="77063" y="45339"/>
                  </a:lnTo>
                  <a:lnTo>
                    <a:pt x="79044" y="46609"/>
                  </a:lnTo>
                  <a:lnTo>
                    <a:pt x="79971" y="47878"/>
                  </a:lnTo>
                  <a:lnTo>
                    <a:pt x="80860" y="47878"/>
                  </a:lnTo>
                  <a:lnTo>
                    <a:pt x="81686" y="49149"/>
                  </a:lnTo>
                  <a:lnTo>
                    <a:pt x="83273" y="51689"/>
                  </a:lnTo>
                  <a:lnTo>
                    <a:pt x="84010" y="52959"/>
                  </a:lnTo>
                  <a:lnTo>
                    <a:pt x="84670" y="54228"/>
                  </a:lnTo>
                  <a:lnTo>
                    <a:pt x="85369" y="55499"/>
                  </a:lnTo>
                  <a:lnTo>
                    <a:pt x="86487" y="58039"/>
                  </a:lnTo>
                  <a:lnTo>
                    <a:pt x="87020" y="59309"/>
                  </a:lnTo>
                  <a:lnTo>
                    <a:pt x="87909" y="63119"/>
                  </a:lnTo>
                  <a:lnTo>
                    <a:pt x="88671" y="66928"/>
                  </a:lnTo>
                  <a:lnTo>
                    <a:pt x="88976" y="68199"/>
                  </a:lnTo>
                  <a:lnTo>
                    <a:pt x="89230" y="70739"/>
                  </a:lnTo>
                  <a:lnTo>
                    <a:pt x="89471" y="72009"/>
                  </a:lnTo>
                  <a:lnTo>
                    <a:pt x="89566" y="73278"/>
                  </a:lnTo>
                  <a:lnTo>
                    <a:pt x="89662" y="74549"/>
                  </a:lnTo>
                  <a:lnTo>
                    <a:pt x="89738" y="138049"/>
                  </a:lnTo>
                  <a:lnTo>
                    <a:pt x="89395" y="140589"/>
                  </a:lnTo>
                  <a:lnTo>
                    <a:pt x="88938" y="141859"/>
                  </a:lnTo>
                  <a:lnTo>
                    <a:pt x="88671" y="143128"/>
                  </a:lnTo>
                  <a:lnTo>
                    <a:pt x="125501" y="143128"/>
                  </a:lnTo>
                  <a:lnTo>
                    <a:pt x="124968" y="141859"/>
                  </a:lnTo>
                  <a:lnTo>
                    <a:pt x="124536" y="140589"/>
                  </a:lnTo>
                  <a:lnTo>
                    <a:pt x="124371" y="139319"/>
                  </a:lnTo>
                  <a:lnTo>
                    <a:pt x="123977" y="138049"/>
                  </a:lnTo>
                  <a:lnTo>
                    <a:pt x="123857" y="105028"/>
                  </a:lnTo>
                  <a:lnTo>
                    <a:pt x="122555" y="70739"/>
                  </a:lnTo>
                  <a:lnTo>
                    <a:pt x="121932" y="68199"/>
                  </a:lnTo>
                  <a:lnTo>
                    <a:pt x="121259" y="65659"/>
                  </a:lnTo>
                  <a:lnTo>
                    <a:pt x="120434" y="64389"/>
                  </a:lnTo>
                  <a:lnTo>
                    <a:pt x="119545" y="61849"/>
                  </a:lnTo>
                  <a:lnTo>
                    <a:pt x="118490" y="60578"/>
                  </a:lnTo>
                  <a:lnTo>
                    <a:pt x="117398" y="59309"/>
                  </a:lnTo>
                  <a:lnTo>
                    <a:pt x="116141" y="56769"/>
                  </a:lnTo>
                  <a:lnTo>
                    <a:pt x="102374" y="46609"/>
                  </a:lnTo>
                  <a:lnTo>
                    <a:pt x="100152" y="46609"/>
                  </a:lnTo>
                  <a:lnTo>
                    <a:pt x="97840" y="45339"/>
                  </a:lnTo>
                  <a:lnTo>
                    <a:pt x="95453" y="44069"/>
                  </a:lnTo>
                  <a:close/>
                </a:path>
                <a:path w="324484" h="215900">
                  <a:moveTo>
                    <a:pt x="238328" y="54228"/>
                  </a:moveTo>
                  <a:lnTo>
                    <a:pt x="218478" y="54228"/>
                  </a:lnTo>
                  <a:lnTo>
                    <a:pt x="219011" y="55499"/>
                  </a:lnTo>
                  <a:lnTo>
                    <a:pt x="219138" y="56769"/>
                  </a:lnTo>
                  <a:lnTo>
                    <a:pt x="219443" y="58039"/>
                  </a:lnTo>
                  <a:lnTo>
                    <a:pt x="220167" y="61849"/>
                  </a:lnTo>
                  <a:lnTo>
                    <a:pt x="220281" y="63119"/>
                  </a:lnTo>
                  <a:lnTo>
                    <a:pt x="220395" y="64389"/>
                  </a:lnTo>
                  <a:lnTo>
                    <a:pt x="220478" y="65659"/>
                  </a:lnTo>
                  <a:lnTo>
                    <a:pt x="220560" y="66928"/>
                  </a:lnTo>
                  <a:lnTo>
                    <a:pt x="220643" y="68199"/>
                  </a:lnTo>
                  <a:lnTo>
                    <a:pt x="220725" y="69469"/>
                  </a:lnTo>
                  <a:lnTo>
                    <a:pt x="220808" y="124078"/>
                  </a:lnTo>
                  <a:lnTo>
                    <a:pt x="220478" y="129159"/>
                  </a:lnTo>
                  <a:lnTo>
                    <a:pt x="220395" y="130428"/>
                  </a:lnTo>
                  <a:lnTo>
                    <a:pt x="219938" y="134239"/>
                  </a:lnTo>
                  <a:lnTo>
                    <a:pt x="219443" y="136778"/>
                  </a:lnTo>
                  <a:lnTo>
                    <a:pt x="219011" y="139319"/>
                  </a:lnTo>
                  <a:lnTo>
                    <a:pt x="218541" y="140589"/>
                  </a:lnTo>
                  <a:lnTo>
                    <a:pt x="218185" y="140589"/>
                  </a:lnTo>
                  <a:lnTo>
                    <a:pt x="217817" y="141859"/>
                  </a:lnTo>
                  <a:lnTo>
                    <a:pt x="217487" y="143128"/>
                  </a:lnTo>
                  <a:lnTo>
                    <a:pt x="236448" y="143128"/>
                  </a:lnTo>
                  <a:lnTo>
                    <a:pt x="237464" y="141859"/>
                  </a:lnTo>
                  <a:lnTo>
                    <a:pt x="239420" y="139319"/>
                  </a:lnTo>
                  <a:lnTo>
                    <a:pt x="240347" y="139319"/>
                  </a:lnTo>
                  <a:lnTo>
                    <a:pt x="241274" y="138049"/>
                  </a:lnTo>
                  <a:lnTo>
                    <a:pt x="242163" y="136778"/>
                  </a:lnTo>
                  <a:lnTo>
                    <a:pt x="243027" y="136778"/>
                  </a:lnTo>
                  <a:lnTo>
                    <a:pt x="243890" y="135509"/>
                  </a:lnTo>
                  <a:lnTo>
                    <a:pt x="246176" y="131699"/>
                  </a:lnTo>
                  <a:lnTo>
                    <a:pt x="246862" y="130428"/>
                  </a:lnTo>
                  <a:lnTo>
                    <a:pt x="247599" y="129159"/>
                  </a:lnTo>
                  <a:lnTo>
                    <a:pt x="249478" y="126619"/>
                  </a:lnTo>
                  <a:lnTo>
                    <a:pt x="250545" y="124078"/>
                  </a:lnTo>
                  <a:lnTo>
                    <a:pt x="251561" y="121539"/>
                  </a:lnTo>
                  <a:lnTo>
                    <a:pt x="251993" y="120269"/>
                  </a:lnTo>
                  <a:lnTo>
                    <a:pt x="252463" y="118999"/>
                  </a:lnTo>
                  <a:lnTo>
                    <a:pt x="253187" y="116459"/>
                  </a:lnTo>
                  <a:lnTo>
                    <a:pt x="253517" y="113919"/>
                  </a:lnTo>
                  <a:lnTo>
                    <a:pt x="254114" y="111378"/>
                  </a:lnTo>
                  <a:lnTo>
                    <a:pt x="254381" y="110109"/>
                  </a:lnTo>
                  <a:lnTo>
                    <a:pt x="254774" y="107569"/>
                  </a:lnTo>
                  <a:lnTo>
                    <a:pt x="254844" y="106299"/>
                  </a:lnTo>
                  <a:lnTo>
                    <a:pt x="254914" y="89789"/>
                  </a:lnTo>
                  <a:lnTo>
                    <a:pt x="254774" y="88519"/>
                  </a:lnTo>
                  <a:lnTo>
                    <a:pt x="254571" y="85978"/>
                  </a:lnTo>
                  <a:lnTo>
                    <a:pt x="242074" y="58039"/>
                  </a:lnTo>
                  <a:lnTo>
                    <a:pt x="240245" y="55499"/>
                  </a:lnTo>
                  <a:lnTo>
                    <a:pt x="238328" y="54228"/>
                  </a:lnTo>
                  <a:close/>
                </a:path>
                <a:path w="324484" h="215900">
                  <a:moveTo>
                    <a:pt x="302361" y="45339"/>
                  </a:moveTo>
                  <a:lnTo>
                    <a:pt x="259105" y="45339"/>
                  </a:lnTo>
                  <a:lnTo>
                    <a:pt x="261531" y="46609"/>
                  </a:lnTo>
                  <a:lnTo>
                    <a:pt x="262978" y="46609"/>
                  </a:lnTo>
                  <a:lnTo>
                    <a:pt x="264299" y="47878"/>
                  </a:lnTo>
                  <a:lnTo>
                    <a:pt x="264896" y="47878"/>
                  </a:lnTo>
                  <a:lnTo>
                    <a:pt x="265988" y="49149"/>
                  </a:lnTo>
                  <a:lnTo>
                    <a:pt x="266953" y="50419"/>
                  </a:lnTo>
                  <a:lnTo>
                    <a:pt x="267385" y="50419"/>
                  </a:lnTo>
                  <a:lnTo>
                    <a:pt x="267779" y="51689"/>
                  </a:lnTo>
                  <a:lnTo>
                    <a:pt x="268478" y="52959"/>
                  </a:lnTo>
                  <a:lnTo>
                    <a:pt x="268744" y="52959"/>
                  </a:lnTo>
                  <a:lnTo>
                    <a:pt x="269265" y="54228"/>
                  </a:lnTo>
                  <a:lnTo>
                    <a:pt x="269430" y="55499"/>
                  </a:lnTo>
                  <a:lnTo>
                    <a:pt x="269735" y="56769"/>
                  </a:lnTo>
                  <a:lnTo>
                    <a:pt x="269735" y="138049"/>
                  </a:lnTo>
                  <a:lnTo>
                    <a:pt x="269595" y="138049"/>
                  </a:lnTo>
                  <a:lnTo>
                    <a:pt x="269265" y="140589"/>
                  </a:lnTo>
                  <a:lnTo>
                    <a:pt x="268478" y="143128"/>
                  </a:lnTo>
                  <a:lnTo>
                    <a:pt x="306793" y="143128"/>
                  </a:lnTo>
                  <a:lnTo>
                    <a:pt x="306133" y="140589"/>
                  </a:lnTo>
                  <a:lnTo>
                    <a:pt x="305663" y="139319"/>
                  </a:lnTo>
                  <a:lnTo>
                    <a:pt x="305498" y="138049"/>
                  </a:lnTo>
                  <a:lnTo>
                    <a:pt x="305269" y="136778"/>
                  </a:lnTo>
                  <a:lnTo>
                    <a:pt x="305144" y="120269"/>
                  </a:lnTo>
                  <a:lnTo>
                    <a:pt x="305041" y="55499"/>
                  </a:lnTo>
                  <a:lnTo>
                    <a:pt x="304965" y="54228"/>
                  </a:lnTo>
                  <a:lnTo>
                    <a:pt x="304774" y="52959"/>
                  </a:lnTo>
                  <a:lnTo>
                    <a:pt x="304304" y="50419"/>
                  </a:lnTo>
                  <a:lnTo>
                    <a:pt x="303910" y="49149"/>
                  </a:lnTo>
                  <a:lnTo>
                    <a:pt x="303707" y="49149"/>
                  </a:lnTo>
                  <a:lnTo>
                    <a:pt x="303250" y="47878"/>
                  </a:lnTo>
                  <a:lnTo>
                    <a:pt x="302653" y="46609"/>
                  </a:lnTo>
                  <a:lnTo>
                    <a:pt x="302361" y="45339"/>
                  </a:lnTo>
                  <a:close/>
                </a:path>
                <a:path w="324484" h="215900">
                  <a:moveTo>
                    <a:pt x="234264" y="50419"/>
                  </a:moveTo>
                  <a:lnTo>
                    <a:pt x="216192" y="50419"/>
                  </a:lnTo>
                  <a:lnTo>
                    <a:pt x="216598" y="51689"/>
                  </a:lnTo>
                  <a:lnTo>
                    <a:pt x="218147" y="54228"/>
                  </a:lnTo>
                  <a:lnTo>
                    <a:pt x="237337" y="54228"/>
                  </a:lnTo>
                  <a:lnTo>
                    <a:pt x="234264" y="50419"/>
                  </a:lnTo>
                  <a:close/>
                </a:path>
                <a:path w="324484" h="215900">
                  <a:moveTo>
                    <a:pt x="227545" y="46609"/>
                  </a:moveTo>
                  <a:lnTo>
                    <a:pt x="212191" y="46609"/>
                  </a:lnTo>
                  <a:lnTo>
                    <a:pt x="212750" y="47878"/>
                  </a:lnTo>
                  <a:lnTo>
                    <a:pt x="213817" y="47878"/>
                  </a:lnTo>
                  <a:lnTo>
                    <a:pt x="215303" y="49149"/>
                  </a:lnTo>
                  <a:lnTo>
                    <a:pt x="215760" y="50419"/>
                  </a:lnTo>
                  <a:lnTo>
                    <a:pt x="233172" y="50419"/>
                  </a:lnTo>
                  <a:lnTo>
                    <a:pt x="232105" y="49149"/>
                  </a:lnTo>
                  <a:lnTo>
                    <a:pt x="230987" y="49149"/>
                  </a:lnTo>
                  <a:lnTo>
                    <a:pt x="228739" y="47878"/>
                  </a:lnTo>
                  <a:lnTo>
                    <a:pt x="227545" y="46609"/>
                  </a:lnTo>
                  <a:close/>
                </a:path>
                <a:path w="324484" h="215900">
                  <a:moveTo>
                    <a:pt x="42583" y="42799"/>
                  </a:moveTo>
                  <a:lnTo>
                    <a:pt x="3733" y="42799"/>
                  </a:lnTo>
                  <a:lnTo>
                    <a:pt x="3733" y="45339"/>
                  </a:lnTo>
                  <a:lnTo>
                    <a:pt x="4965" y="45339"/>
                  </a:lnTo>
                  <a:lnTo>
                    <a:pt x="6083" y="46609"/>
                  </a:lnTo>
                  <a:lnTo>
                    <a:pt x="7645" y="46609"/>
                  </a:lnTo>
                  <a:lnTo>
                    <a:pt x="8102" y="47878"/>
                  </a:lnTo>
                  <a:lnTo>
                    <a:pt x="8991" y="47878"/>
                  </a:lnTo>
                  <a:lnTo>
                    <a:pt x="9829" y="49149"/>
                  </a:lnTo>
                  <a:lnTo>
                    <a:pt x="46316" y="49149"/>
                  </a:lnTo>
                  <a:lnTo>
                    <a:pt x="45758" y="47878"/>
                  </a:lnTo>
                  <a:lnTo>
                    <a:pt x="45465" y="46609"/>
                  </a:lnTo>
                  <a:lnTo>
                    <a:pt x="44767" y="45339"/>
                  </a:lnTo>
                  <a:lnTo>
                    <a:pt x="43967" y="44069"/>
                  </a:lnTo>
                  <a:lnTo>
                    <a:pt x="43535" y="44069"/>
                  </a:lnTo>
                  <a:lnTo>
                    <a:pt x="42583" y="42799"/>
                  </a:lnTo>
                  <a:close/>
                </a:path>
                <a:path w="324484" h="215900">
                  <a:moveTo>
                    <a:pt x="81686" y="41528"/>
                  </a:moveTo>
                  <a:lnTo>
                    <a:pt x="62103" y="41528"/>
                  </a:lnTo>
                  <a:lnTo>
                    <a:pt x="59359" y="42799"/>
                  </a:lnTo>
                  <a:lnTo>
                    <a:pt x="55257" y="44069"/>
                  </a:lnTo>
                  <a:lnTo>
                    <a:pt x="53835" y="45339"/>
                  </a:lnTo>
                  <a:lnTo>
                    <a:pt x="52438" y="45339"/>
                  </a:lnTo>
                  <a:lnTo>
                    <a:pt x="51015" y="46609"/>
                  </a:lnTo>
                  <a:lnTo>
                    <a:pt x="48209" y="47878"/>
                  </a:lnTo>
                  <a:lnTo>
                    <a:pt x="46786" y="49149"/>
                  </a:lnTo>
                  <a:lnTo>
                    <a:pt x="51155" y="49149"/>
                  </a:lnTo>
                  <a:lnTo>
                    <a:pt x="56540" y="46609"/>
                  </a:lnTo>
                  <a:lnTo>
                    <a:pt x="60578" y="44069"/>
                  </a:lnTo>
                  <a:lnTo>
                    <a:pt x="92913" y="44069"/>
                  </a:lnTo>
                  <a:lnTo>
                    <a:pt x="90297" y="42799"/>
                  </a:lnTo>
                  <a:lnTo>
                    <a:pt x="87515" y="42799"/>
                  </a:lnTo>
                  <a:lnTo>
                    <a:pt x="81686" y="41528"/>
                  </a:lnTo>
                  <a:close/>
                </a:path>
                <a:path w="324484" h="215900">
                  <a:moveTo>
                    <a:pt x="177114" y="46609"/>
                  </a:moveTo>
                  <a:lnTo>
                    <a:pt x="139039" y="46609"/>
                  </a:lnTo>
                  <a:lnTo>
                    <a:pt x="139661" y="47878"/>
                  </a:lnTo>
                  <a:lnTo>
                    <a:pt x="140792" y="47878"/>
                  </a:lnTo>
                  <a:lnTo>
                    <a:pt x="141312" y="49149"/>
                  </a:lnTo>
                  <a:lnTo>
                    <a:pt x="177647" y="49149"/>
                  </a:lnTo>
                  <a:lnTo>
                    <a:pt x="177114" y="46609"/>
                  </a:lnTo>
                  <a:close/>
                </a:path>
                <a:path w="324484" h="215900">
                  <a:moveTo>
                    <a:pt x="176491" y="45339"/>
                  </a:moveTo>
                  <a:lnTo>
                    <a:pt x="137020" y="45339"/>
                  </a:lnTo>
                  <a:lnTo>
                    <a:pt x="137744" y="46609"/>
                  </a:lnTo>
                  <a:lnTo>
                    <a:pt x="176822" y="46609"/>
                  </a:lnTo>
                  <a:lnTo>
                    <a:pt x="176491" y="45339"/>
                  </a:lnTo>
                  <a:close/>
                </a:path>
                <a:path w="324484" h="215900">
                  <a:moveTo>
                    <a:pt x="221424" y="44069"/>
                  </a:moveTo>
                  <a:lnTo>
                    <a:pt x="206400" y="44069"/>
                  </a:lnTo>
                  <a:lnTo>
                    <a:pt x="208521" y="45339"/>
                  </a:lnTo>
                  <a:lnTo>
                    <a:pt x="210438" y="45339"/>
                  </a:lnTo>
                  <a:lnTo>
                    <a:pt x="211035" y="46609"/>
                  </a:lnTo>
                  <a:lnTo>
                    <a:pt x="226352" y="46609"/>
                  </a:lnTo>
                  <a:lnTo>
                    <a:pt x="223939" y="45339"/>
                  </a:lnTo>
                  <a:lnTo>
                    <a:pt x="221424" y="44069"/>
                  </a:lnTo>
                  <a:close/>
                </a:path>
                <a:path w="324484" h="215900">
                  <a:moveTo>
                    <a:pt x="175691" y="44069"/>
                  </a:moveTo>
                  <a:lnTo>
                    <a:pt x="132054" y="44069"/>
                  </a:lnTo>
                  <a:lnTo>
                    <a:pt x="132981" y="45339"/>
                  </a:lnTo>
                  <a:lnTo>
                    <a:pt x="176098" y="45339"/>
                  </a:lnTo>
                  <a:lnTo>
                    <a:pt x="175691" y="44069"/>
                  </a:lnTo>
                  <a:close/>
                </a:path>
                <a:path w="324484" h="215900">
                  <a:moveTo>
                    <a:pt x="301396" y="44069"/>
                  </a:moveTo>
                  <a:lnTo>
                    <a:pt x="254381" y="44069"/>
                  </a:lnTo>
                  <a:lnTo>
                    <a:pt x="256362" y="45339"/>
                  </a:lnTo>
                  <a:lnTo>
                    <a:pt x="301726" y="45339"/>
                  </a:lnTo>
                  <a:lnTo>
                    <a:pt x="301396" y="44069"/>
                  </a:lnTo>
                  <a:close/>
                </a:path>
                <a:path w="324484" h="215900">
                  <a:moveTo>
                    <a:pt x="173913" y="42799"/>
                  </a:moveTo>
                  <a:lnTo>
                    <a:pt x="128079" y="42799"/>
                  </a:lnTo>
                  <a:lnTo>
                    <a:pt x="128079" y="44069"/>
                  </a:lnTo>
                  <a:lnTo>
                    <a:pt x="174866" y="44069"/>
                  </a:lnTo>
                  <a:lnTo>
                    <a:pt x="173913" y="42799"/>
                  </a:lnTo>
                  <a:close/>
                </a:path>
                <a:path w="324484" h="215900">
                  <a:moveTo>
                    <a:pt x="299808" y="42799"/>
                  </a:moveTo>
                  <a:lnTo>
                    <a:pt x="252196" y="42799"/>
                  </a:lnTo>
                  <a:lnTo>
                    <a:pt x="252196" y="44069"/>
                  </a:lnTo>
                  <a:lnTo>
                    <a:pt x="301002" y="44069"/>
                  </a:lnTo>
                  <a:lnTo>
                    <a:pt x="299808" y="42799"/>
                  </a:lnTo>
                  <a:close/>
                </a:path>
                <a:path w="324484" h="215900">
                  <a:moveTo>
                    <a:pt x="288759" y="33400"/>
                  </a:moveTo>
                  <a:lnTo>
                    <a:pt x="280288" y="33400"/>
                  </a:lnTo>
                  <a:lnTo>
                    <a:pt x="281114" y="33655"/>
                  </a:lnTo>
                  <a:lnTo>
                    <a:pt x="287959" y="33655"/>
                  </a:lnTo>
                  <a:lnTo>
                    <a:pt x="288759" y="33400"/>
                  </a:lnTo>
                  <a:close/>
                </a:path>
                <a:path w="324484" h="215900">
                  <a:moveTo>
                    <a:pt x="288759" y="0"/>
                  </a:moveTo>
                  <a:lnTo>
                    <a:pt x="280288" y="0"/>
                  </a:lnTo>
                  <a:lnTo>
                    <a:pt x="277939" y="762"/>
                  </a:lnTo>
                  <a:lnTo>
                    <a:pt x="275716" y="1905"/>
                  </a:lnTo>
                  <a:lnTo>
                    <a:pt x="273672" y="3428"/>
                  </a:lnTo>
                  <a:lnTo>
                    <a:pt x="273037" y="4064"/>
                  </a:lnTo>
                  <a:lnTo>
                    <a:pt x="272376" y="4572"/>
                  </a:lnTo>
                  <a:lnTo>
                    <a:pt x="271780" y="5207"/>
                  </a:lnTo>
                  <a:lnTo>
                    <a:pt x="271221" y="5842"/>
                  </a:lnTo>
                  <a:lnTo>
                    <a:pt x="270662" y="6603"/>
                  </a:lnTo>
                  <a:lnTo>
                    <a:pt x="270167" y="7239"/>
                  </a:lnTo>
                  <a:lnTo>
                    <a:pt x="269735" y="8000"/>
                  </a:lnTo>
                  <a:lnTo>
                    <a:pt x="269328" y="8636"/>
                  </a:lnTo>
                  <a:lnTo>
                    <a:pt x="268935" y="9398"/>
                  </a:lnTo>
                  <a:lnTo>
                    <a:pt x="267411" y="14986"/>
                  </a:lnTo>
                  <a:lnTo>
                    <a:pt x="267411" y="18542"/>
                  </a:lnTo>
                  <a:lnTo>
                    <a:pt x="267550" y="19303"/>
                  </a:lnTo>
                  <a:lnTo>
                    <a:pt x="267677" y="20193"/>
                  </a:lnTo>
                  <a:lnTo>
                    <a:pt x="269735" y="25526"/>
                  </a:lnTo>
                  <a:lnTo>
                    <a:pt x="270167" y="26289"/>
                  </a:lnTo>
                  <a:lnTo>
                    <a:pt x="270662" y="26924"/>
                  </a:lnTo>
                  <a:lnTo>
                    <a:pt x="271221" y="27686"/>
                  </a:lnTo>
                  <a:lnTo>
                    <a:pt x="271780" y="28194"/>
                  </a:lnTo>
                  <a:lnTo>
                    <a:pt x="277939" y="32639"/>
                  </a:lnTo>
                  <a:lnTo>
                    <a:pt x="278701" y="33020"/>
                  </a:lnTo>
                  <a:lnTo>
                    <a:pt x="279882" y="33400"/>
                  </a:lnTo>
                  <a:lnTo>
                    <a:pt x="289204" y="33400"/>
                  </a:lnTo>
                  <a:lnTo>
                    <a:pt x="290347" y="33020"/>
                  </a:lnTo>
                  <a:lnTo>
                    <a:pt x="291134" y="32639"/>
                  </a:lnTo>
                  <a:lnTo>
                    <a:pt x="291871" y="32385"/>
                  </a:lnTo>
                  <a:lnTo>
                    <a:pt x="293319" y="31623"/>
                  </a:lnTo>
                  <a:lnTo>
                    <a:pt x="295376" y="30099"/>
                  </a:lnTo>
                  <a:lnTo>
                    <a:pt x="295998" y="29464"/>
                  </a:lnTo>
                  <a:lnTo>
                    <a:pt x="296672" y="28828"/>
                  </a:lnTo>
                  <a:lnTo>
                    <a:pt x="297256" y="28194"/>
                  </a:lnTo>
                  <a:lnTo>
                    <a:pt x="297853" y="27686"/>
                  </a:lnTo>
                  <a:lnTo>
                    <a:pt x="298843" y="26289"/>
                  </a:lnTo>
                  <a:lnTo>
                    <a:pt x="299313" y="25526"/>
                  </a:lnTo>
                  <a:lnTo>
                    <a:pt x="299745" y="24892"/>
                  </a:lnTo>
                  <a:lnTo>
                    <a:pt x="300443" y="23368"/>
                  </a:lnTo>
                  <a:lnTo>
                    <a:pt x="300735" y="22606"/>
                  </a:lnTo>
                  <a:lnTo>
                    <a:pt x="300931" y="21844"/>
                  </a:lnTo>
                  <a:lnTo>
                    <a:pt x="301231" y="20955"/>
                  </a:lnTo>
                  <a:lnTo>
                    <a:pt x="301396" y="20193"/>
                  </a:lnTo>
                  <a:lnTo>
                    <a:pt x="301523" y="19303"/>
                  </a:lnTo>
                  <a:lnTo>
                    <a:pt x="301523" y="14097"/>
                  </a:lnTo>
                  <a:lnTo>
                    <a:pt x="301231" y="12446"/>
                  </a:lnTo>
                  <a:lnTo>
                    <a:pt x="300964" y="11684"/>
                  </a:lnTo>
                  <a:lnTo>
                    <a:pt x="300735" y="10922"/>
                  </a:lnTo>
                  <a:lnTo>
                    <a:pt x="300443" y="10160"/>
                  </a:lnTo>
                  <a:lnTo>
                    <a:pt x="299745" y="8636"/>
                  </a:lnTo>
                  <a:lnTo>
                    <a:pt x="299313" y="8000"/>
                  </a:lnTo>
                  <a:lnTo>
                    <a:pt x="298843" y="7239"/>
                  </a:lnTo>
                  <a:lnTo>
                    <a:pt x="297853" y="5842"/>
                  </a:lnTo>
                  <a:lnTo>
                    <a:pt x="296672" y="4572"/>
                  </a:lnTo>
                  <a:lnTo>
                    <a:pt x="295998" y="4064"/>
                  </a:lnTo>
                  <a:lnTo>
                    <a:pt x="295376" y="3428"/>
                  </a:lnTo>
                  <a:lnTo>
                    <a:pt x="294716" y="2921"/>
                  </a:lnTo>
                  <a:lnTo>
                    <a:pt x="293319" y="1905"/>
                  </a:lnTo>
                  <a:lnTo>
                    <a:pt x="291134" y="762"/>
                  </a:lnTo>
                  <a:lnTo>
                    <a:pt x="288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4096" y="670445"/>
            <a:ext cx="11421745" cy="775970"/>
            <a:chOff x="464096" y="670445"/>
            <a:chExt cx="11421745" cy="775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853" y="676414"/>
              <a:ext cx="5215494" cy="75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96" y="670445"/>
              <a:ext cx="5228932" cy="764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51" y="682256"/>
              <a:ext cx="5228971" cy="7641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12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95"/>
              </a:spcBef>
            </a:pPr>
            <a:r>
              <a:rPr sz="3700" dirty="0"/>
              <a:t>Nabídka</a:t>
            </a:r>
            <a:r>
              <a:rPr sz="3700" spc="-60" dirty="0"/>
              <a:t> </a:t>
            </a:r>
            <a:r>
              <a:rPr sz="3700" dirty="0"/>
              <a:t>NPI</a:t>
            </a:r>
            <a:r>
              <a:rPr sz="3700" spc="-85" dirty="0"/>
              <a:t> </a:t>
            </a:r>
            <a:r>
              <a:rPr sz="3700" dirty="0"/>
              <a:t>ČR</a:t>
            </a:r>
            <a:r>
              <a:rPr sz="3700" spc="-70" dirty="0"/>
              <a:t> </a:t>
            </a:r>
            <a:r>
              <a:rPr sz="3700" dirty="0"/>
              <a:t>–</a:t>
            </a:r>
            <a:r>
              <a:rPr sz="3700" spc="-85" dirty="0"/>
              <a:t> </a:t>
            </a:r>
            <a:r>
              <a:rPr sz="3700" dirty="0"/>
              <a:t>revize</a:t>
            </a:r>
            <a:r>
              <a:rPr sz="3700" spc="-80" dirty="0"/>
              <a:t> </a:t>
            </a:r>
            <a:r>
              <a:rPr sz="3700" dirty="0"/>
              <a:t>RVP</a:t>
            </a:r>
            <a:r>
              <a:rPr sz="3700" spc="-75" dirty="0"/>
              <a:t> </a:t>
            </a:r>
            <a:r>
              <a:rPr sz="3700" dirty="0"/>
              <a:t>&amp;</a:t>
            </a:r>
            <a:r>
              <a:rPr sz="3700" spc="-80" dirty="0"/>
              <a:t> </a:t>
            </a:r>
            <a:r>
              <a:rPr sz="3700" dirty="0"/>
              <a:t>digitální</a:t>
            </a:r>
            <a:r>
              <a:rPr sz="3700" spc="-55" dirty="0"/>
              <a:t> </a:t>
            </a:r>
            <a:r>
              <a:rPr sz="3700" spc="-10" dirty="0"/>
              <a:t>vzdělávání</a:t>
            </a:r>
            <a:endParaRPr sz="3700"/>
          </a:p>
        </p:txBody>
      </p:sp>
      <p:sp>
        <p:nvSpPr>
          <p:cNvPr id="10" name="object 10"/>
          <p:cNvSpPr txBox="1"/>
          <p:nvPr/>
        </p:nvSpPr>
        <p:spPr>
          <a:xfrm>
            <a:off x="597801" y="6383253"/>
            <a:ext cx="1800225" cy="400685"/>
          </a:xfrm>
          <a:prstGeom prst="rect">
            <a:avLst/>
          </a:prstGeom>
          <a:solidFill>
            <a:srgbClr val="3566FB"/>
          </a:solidFill>
        </p:spPr>
        <p:txBody>
          <a:bodyPr vert="horz" wrap="square" lIns="0" tIns="2286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učitele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1451" y="1528317"/>
          <a:ext cx="11169648" cy="471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9205"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Tvorba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381635" marR="451484" algn="ctr">
                        <a:lnSpc>
                          <a:spcPts val="2600"/>
                        </a:lnSpc>
                        <a:spcBef>
                          <a:spcPts val="95"/>
                        </a:spcBef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odborného obsahu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Poskytování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b="1" spc="-5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šíření </a:t>
                      </a: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obsahu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92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Kurzy</a:t>
                      </a:r>
                      <a:endParaRPr sz="2100">
                        <a:latin typeface="Arial"/>
                        <a:cs typeface="Arial"/>
                      </a:endParaRPr>
                    </a:p>
                    <a:p>
                      <a:pPr marL="6134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100" b="1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studia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292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78485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Síťování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01206D"/>
                          </a:solidFill>
                          <a:latin typeface="Arial"/>
                          <a:cs typeface="Arial"/>
                        </a:rPr>
                        <a:t>Poradenství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940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metodiky</a:t>
                      </a:r>
                      <a:r>
                        <a:rPr sz="1900" spc="-3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do</a:t>
                      </a:r>
                      <a:r>
                        <a:rPr sz="1900" spc="-4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výuky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91440" marR="84455" indent="742315">
                        <a:lnSpc>
                          <a:spcPct val="131600"/>
                        </a:lnSpc>
                      </a:pPr>
                      <a:r>
                        <a:rPr sz="1900" spc="-2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videa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podcasty</a:t>
                      </a:r>
                      <a:r>
                        <a:rPr sz="1900" spc="-7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(KYBcast,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Škola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DigiIN,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5949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Digi</a:t>
                      </a:r>
                      <a:r>
                        <a:rPr sz="1900" spc="-3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Děti)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372110" marR="363855" indent="138430">
                        <a:lnSpc>
                          <a:spcPct val="131600"/>
                        </a:lnSpc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doporučení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ukázkové</a:t>
                      </a:r>
                      <a:r>
                        <a:rPr sz="1900" spc="-5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ŠVP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FAQ</a:t>
                      </a:r>
                      <a:endParaRPr sz="19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Arial MT"/>
                          <a:cs typeface="Arial MT"/>
                        </a:rPr>
                        <a:t>portál</a:t>
                      </a:r>
                      <a:r>
                        <a:rPr sz="1900" spc="-35" dirty="0">
                          <a:solidFill>
                            <a:srgbClr val="01206D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Arial MT"/>
                          <a:cs typeface="Arial MT"/>
                        </a:rPr>
                        <a:t>rvp.cz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spomocnik.rvp.cz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Arial MT"/>
                          <a:cs typeface="Arial MT"/>
                        </a:rPr>
                        <a:t>digitalizace.rvp.cz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05459" marR="497205" algn="ctr">
                        <a:lnSpc>
                          <a:spcPct val="118400"/>
                        </a:lnSpc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newslettery webináře konference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kulaté</a:t>
                      </a:r>
                      <a:r>
                        <a:rPr sz="1900" spc="-4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stoly DigiDay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evaluační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zprávy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dlouhé</a:t>
                      </a:r>
                      <a:r>
                        <a:rPr sz="1900" spc="-3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kurzy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krátké</a:t>
                      </a:r>
                      <a:r>
                        <a:rPr sz="1900" spc="-5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kurzy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workshopy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kurzy</a:t>
                      </a:r>
                      <a:r>
                        <a:rPr sz="1900" spc="-4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pro</a:t>
                      </a:r>
                      <a:r>
                        <a:rPr sz="1900" spc="-3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sborovny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pro</a:t>
                      </a:r>
                      <a:r>
                        <a:rPr sz="1900" spc="-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jednotlivce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studium</a:t>
                      </a:r>
                      <a:r>
                        <a:rPr sz="1900" spc="-4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pro</a:t>
                      </a:r>
                      <a:r>
                        <a:rPr sz="1900" spc="-3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ICT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koordinátory</a:t>
                      </a:r>
                      <a:endParaRPr sz="19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Digiroadshow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marL="427990" marR="421005" algn="ctr">
                        <a:lnSpc>
                          <a:spcPct val="131600"/>
                        </a:lnSpc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Digiplovárny konference Digiakce Digizoom</a:t>
                      </a:r>
                      <a:endParaRPr sz="19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konzultace</a:t>
                      </a:r>
                      <a:r>
                        <a:rPr sz="1900" spc="-4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KIM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konzultace</a:t>
                      </a:r>
                      <a:r>
                        <a:rPr sz="1900" spc="-4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ŠVP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konzultace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IT</a:t>
                      </a: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2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GURU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marL="359410" marR="350520" indent="419100">
                        <a:lnSpc>
                          <a:spcPct val="105300"/>
                        </a:lnSpc>
                        <a:spcBef>
                          <a:spcPts val="605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krajští </a:t>
                      </a:r>
                      <a:r>
                        <a:rPr sz="190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koordinátoři</a:t>
                      </a:r>
                      <a:r>
                        <a:rPr sz="1900" spc="-75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900" spc="-5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/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  <a:p>
                      <a:pPr marL="6521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900" spc="-10" dirty="0">
                          <a:solidFill>
                            <a:srgbClr val="01206D"/>
                          </a:solidFill>
                          <a:latin typeface="Georgia"/>
                          <a:cs typeface="Georgia"/>
                        </a:rPr>
                        <a:t>metodici</a:t>
                      </a:r>
                      <a:endParaRPr sz="1900" dirty="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612008" y="6383253"/>
            <a:ext cx="2098040" cy="400685"/>
          </a:xfrm>
          <a:prstGeom prst="rect">
            <a:avLst/>
          </a:prstGeom>
          <a:solidFill>
            <a:srgbClr val="3566FB"/>
          </a:solidFill>
        </p:spPr>
        <p:txBody>
          <a:bodyPr vert="horz" wrap="square" lIns="0" tIns="2286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vedení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škol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3663" y="6383253"/>
            <a:ext cx="2738755" cy="400685"/>
          </a:xfrm>
          <a:prstGeom prst="rect">
            <a:avLst/>
          </a:prstGeom>
          <a:solidFill>
            <a:srgbClr val="3566FB"/>
          </a:solidFill>
        </p:spPr>
        <p:txBody>
          <a:bodyPr vert="horz" wrap="square" lIns="0" tIns="2286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koordinátory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ŠVP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6413" y="6383253"/>
            <a:ext cx="2320290" cy="400685"/>
          </a:xfrm>
          <a:prstGeom prst="rect">
            <a:avLst/>
          </a:prstGeom>
          <a:solidFill>
            <a:srgbClr val="3566FB"/>
          </a:solidFill>
        </p:spPr>
        <p:txBody>
          <a:bodyPr vert="horz" wrap="square" lIns="0" tIns="2286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metodiky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ICT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0825" y="6383253"/>
            <a:ext cx="688340" cy="400685"/>
          </a:xfrm>
          <a:prstGeom prst="rect">
            <a:avLst/>
          </a:prstGeom>
          <a:solidFill>
            <a:srgbClr val="3566FB"/>
          </a:solidFill>
        </p:spPr>
        <p:txBody>
          <a:bodyPr vert="horz" wrap="square" lIns="0" tIns="2286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80"/>
              </a:spcBef>
            </a:pP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4DA43FD873F42882D47B74B023E41" ma:contentTypeVersion="19" ma:contentTypeDescription="Vytvoří nový dokument" ma:contentTypeScope="" ma:versionID="04bd1610c08e5c026ff37809200e6f0a">
  <xsd:schema xmlns:xsd="http://www.w3.org/2001/XMLSchema" xmlns:xs="http://www.w3.org/2001/XMLSchema" xmlns:p="http://schemas.microsoft.com/office/2006/metadata/properties" xmlns:ns2="772c696e-72cc-4cd3-bb28-5fe776f213c7" xmlns:ns3="8640c0f3-50bc-4424-9e61-4ef1b86116ce" targetNamespace="http://schemas.microsoft.com/office/2006/metadata/properties" ma:root="true" ma:fieldsID="a2523806e91b1489b7430dcf58378c0d" ns2:_="" ns3:_="">
    <xsd:import namespace="772c696e-72cc-4cd3-bb28-5fe776f213c7"/>
    <xsd:import namespace="8640c0f3-50bc-4424-9e61-4ef1b8611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c696e-72cc-4cd3-bb28-5fe776f21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c2ae7835-4693-48eb-aa0e-48a11e210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c0f3-50bc-4424-9e61-4ef1b8611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ee5c-a7c3-48c6-83d8-47f8230ae65f}" ma:internalName="TaxCatchAll" ma:showField="CatchAllData" ma:web="8640c0f3-50bc-4424-9e61-4ef1b8611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2c696e-72cc-4cd3-bb28-5fe776f213c7">
      <Terms xmlns="http://schemas.microsoft.com/office/infopath/2007/PartnerControls"/>
    </lcf76f155ced4ddcb4097134ff3c332f>
    <TaxCatchAll xmlns="8640c0f3-50bc-4424-9e61-4ef1b86116ce" xsi:nil="true"/>
  </documentManagement>
</p:properties>
</file>

<file path=customXml/itemProps1.xml><?xml version="1.0" encoding="utf-8"?>
<ds:datastoreItem xmlns:ds="http://schemas.openxmlformats.org/officeDocument/2006/customXml" ds:itemID="{E36FA770-EB9E-4F2F-9ECD-4C5592D47C0D}"/>
</file>

<file path=customXml/itemProps2.xml><?xml version="1.0" encoding="utf-8"?>
<ds:datastoreItem xmlns:ds="http://schemas.openxmlformats.org/officeDocument/2006/customXml" ds:itemID="{A941E6E7-0879-4AB9-B31B-EC2ABECAA6D2}"/>
</file>

<file path=customXml/itemProps3.xml><?xml version="1.0" encoding="utf-8"?>
<ds:datastoreItem xmlns:ds="http://schemas.openxmlformats.org/officeDocument/2006/customXml" ds:itemID="{FC0B2C86-4412-45AD-B1B9-B9CF9AEA37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688</Words>
  <Application>Microsoft Office PowerPoint</Application>
  <PresentationFormat>Širokoúhlá obrazovka</PresentationFormat>
  <Paragraphs>125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Arial MT</vt:lpstr>
      <vt:lpstr>Courier New</vt:lpstr>
      <vt:lpstr>Georgia</vt:lpstr>
      <vt:lpstr>Lucida Sans Unicode</vt:lpstr>
      <vt:lpstr>Times New Roman</vt:lpstr>
      <vt:lpstr>Office Theme</vt:lpstr>
      <vt:lpstr>Acrobat Document</vt:lpstr>
      <vt:lpstr>Prezentace aplikace PowerPoint</vt:lpstr>
      <vt:lpstr>Teze</vt:lpstr>
      <vt:lpstr>RVP SOV 2020</vt:lpstr>
      <vt:lpstr>Prezentace aplikace PowerPoint</vt:lpstr>
      <vt:lpstr>Finanční podpora MŠMT z NPO (2020–2024)</vt:lpstr>
      <vt:lpstr>Připravenost škol – evaluační zprávy</vt:lpstr>
      <vt:lpstr>Prezentace aplikace PowerPoint</vt:lpstr>
      <vt:lpstr>Ředitelé škol označující revizi RVP za přínosnou</vt:lpstr>
      <vt:lpstr>Nabídka NPI ČR – revize RVP &amp; digitální vzdělávání</vt:lpstr>
      <vt:lpstr>https://digitalizace.rvp.cz/sov https://digitalizace.rvp.cz/g</vt:lpstr>
      <vt:lpstr>Prezentace aplikace PowerPoint</vt:lpstr>
      <vt:lpstr>Doporučení pro využívání</vt:lpstr>
      <vt:lpstr>Prezentace aplikace PowerPoint</vt:lpstr>
      <vt:lpstr>Prezentace aplikace PowerPoint</vt:lpstr>
      <vt:lpstr>Na čem také pracujeme – IS RVP</vt:lpstr>
      <vt:lpstr>Co (s partnery) jsme připravili v roce 2025</vt:lpstr>
      <vt:lpstr>Kurz pro digitální lídry školy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Štěpánová Věra</dc:creator>
  <cp:lastModifiedBy>A B</cp:lastModifiedBy>
  <cp:revision>3</cp:revision>
  <dcterms:created xsi:type="dcterms:W3CDTF">2026-03-18T09:52:14Z</dcterms:created>
  <dcterms:modified xsi:type="dcterms:W3CDTF">2026-03-25T15:18:55Z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2025-04-14T00:00:00Z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2026-03-18T00:00:00Z</vt:filetime>
  </property>
  <property fmtid="{D5CDD505-2E9C-101B-9397-08002B2CF9AE}" pid="5" name="Producer">
    <vt:lpwstr>Microsoft® PowerPoint® pro Microsoft 365</vt:lpwstr>
  </property>
  <property fmtid="{D5CDD505-2E9C-101B-9397-08002B2CF9AE}" pid="6" name="ContentTypeId">
    <vt:lpwstr>0x01010077D4DA43FD873F42882D47B74B023E41</vt:lpwstr>
  </property>
</Properties>
</file>