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slideLayouts/slideLayout14.xml" ContentType="application/vnd.openxmlformats-officedocument.presentationml.slideLayou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ommentAuthors.xml" ContentType="application/vnd.openxmlformats-officedocument.presentationml.commentAuthors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</p:sldMasterIdLst>
  <p:notesMasterIdLst>
    <p:notesMasterId r:id="rId15"/>
  </p:notesMasterIdLst>
  <p:handoutMasterIdLst>
    <p:handoutMasterId r:id="rId16"/>
  </p:handoutMasterIdLst>
  <p:sldIdLst>
    <p:sldId id="1571" r:id="rId2"/>
    <p:sldId id="2199" r:id="rId3"/>
    <p:sldId id="1285" r:id="rId4"/>
    <p:sldId id="1671" r:id="rId5"/>
    <p:sldId id="1527" r:id="rId6"/>
    <p:sldId id="1708" r:id="rId7"/>
    <p:sldId id="1592" r:id="rId8"/>
    <p:sldId id="1518" r:id="rId9"/>
    <p:sldId id="1491" r:id="rId10"/>
    <p:sldId id="2201" r:id="rId11"/>
    <p:sldId id="2203" r:id="rId12"/>
    <p:sldId id="2202" r:id="rId13"/>
    <p:sldId id="1722" r:id="rId14"/>
  </p:sldIdLst>
  <p:sldSz cx="9144000" cy="5143500" type="screen16x9"/>
  <p:notesSz cx="7099300" cy="10234613"/>
  <p:custShowLst>
    <p:custShow name="Slidy pro tisk" id="0">
      <p:sldLst/>
    </p:custShow>
  </p:custShowLst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224">
          <p15:clr>
            <a:srgbClr val="A4A3A4"/>
          </p15:clr>
        </p15:guide>
        <p15:guide id="4" pos="2236">
          <p15:clr>
            <a:srgbClr val="A4A3A4"/>
          </p15:clr>
        </p15:guide>
        <p15:guide id="5" orient="horz" pos="1912">
          <p15:clr>
            <a:srgbClr val="A4A3A4"/>
          </p15:clr>
        </p15:guide>
        <p15:guide id="6" orient="horz" pos="2140">
          <p15:clr>
            <a:srgbClr val="A4A3A4"/>
          </p15:clr>
        </p15:guide>
        <p15:guide id="7" pos="3021">
          <p15:clr>
            <a:srgbClr val="A4A3A4"/>
          </p15:clr>
        </p15:guide>
        <p15:guide id="8" pos="3128">
          <p15:clr>
            <a:srgbClr val="A4A3A4"/>
          </p15:clr>
        </p15:guide>
        <p15:guide id="9" orient="horz" pos="3009">
          <p15:clr>
            <a:srgbClr val="A4A3A4"/>
          </p15:clr>
        </p15:guide>
        <p15:guide id="10" orient="horz" pos="3369">
          <p15:clr>
            <a:srgbClr val="A4A3A4"/>
          </p15:clr>
        </p15:guide>
        <p15:guide id="11" orient="horz" pos="1998">
          <p15:clr>
            <a:srgbClr val="A4A3A4"/>
          </p15:clr>
        </p15:guide>
        <p15:guide id="12" orient="horz" pos="2236">
          <p15:clr>
            <a:srgbClr val="A4A3A4"/>
          </p15:clr>
        </p15:guide>
        <p15:guide id="13" pos="2226">
          <p15:clr>
            <a:srgbClr val="A4A3A4"/>
          </p15:clr>
        </p15:guide>
        <p15:guide id="14" pos="2304">
          <p15:clr>
            <a:srgbClr val="A4A3A4"/>
          </p15:clr>
        </p15:guide>
        <p15:guide id="15" pos="3113">
          <p15:clr>
            <a:srgbClr val="A4A3A4"/>
          </p15:clr>
        </p15:guide>
        <p15:guide id="16" pos="3224">
          <p15:clr>
            <a:srgbClr val="A4A3A4"/>
          </p15:clr>
        </p15:guide>
        <p15:guide id="17" orient="horz" pos="2758">
          <p15:clr>
            <a:srgbClr val="A4A3A4"/>
          </p15:clr>
        </p15:guide>
        <p15:guide id="18" orient="horz" pos="3087">
          <p15:clr>
            <a:srgbClr val="A4A3A4"/>
          </p15:clr>
        </p15:guide>
        <p15:guide id="19" orient="horz" pos="1831">
          <p15:clr>
            <a:srgbClr val="A4A3A4"/>
          </p15:clr>
        </p15:guide>
        <p15:guide id="20" orient="horz" pos="2049">
          <p15:clr>
            <a:srgbClr val="A4A3A4"/>
          </p15:clr>
        </p15:guide>
        <p15:guide id="21" orient="horz" pos="2881">
          <p15:clr>
            <a:srgbClr val="A4A3A4"/>
          </p15:clr>
        </p15:guide>
        <p15:guide id="22" orient="horz" pos="3226">
          <p15:clr>
            <a:srgbClr val="A4A3A4"/>
          </p15:clr>
        </p15:guide>
        <p15:guide id="23" orient="horz" pos="1913">
          <p15:clr>
            <a:srgbClr val="A4A3A4"/>
          </p15:clr>
        </p15:guide>
        <p15:guide id="24" orient="horz" pos="2141">
          <p15:clr>
            <a:srgbClr val="A4A3A4"/>
          </p15:clr>
        </p15:guide>
        <p15:guide id="25" pos="2095">
          <p15:clr>
            <a:srgbClr val="A4A3A4"/>
          </p15:clr>
        </p15:guide>
        <p15:guide id="26" pos="2169">
          <p15:clr>
            <a:srgbClr val="A4A3A4"/>
          </p15:clr>
        </p15:guide>
        <p15:guide id="27" pos="2931">
          <p15:clr>
            <a:srgbClr val="A4A3A4"/>
          </p15:clr>
        </p15:guide>
        <p15:guide id="28" pos="3034">
          <p15:clr>
            <a:srgbClr val="A4A3A4"/>
          </p15:clr>
        </p15:guide>
        <p15:guide id="29" pos="2159">
          <p15:clr>
            <a:srgbClr val="A4A3A4"/>
          </p15:clr>
        </p15:guide>
        <p15:guide id="30" pos="2235">
          <p15:clr>
            <a:srgbClr val="A4A3A4"/>
          </p15:clr>
        </p15:guide>
        <p15:guide id="31" pos="3020">
          <p15:clr>
            <a:srgbClr val="A4A3A4"/>
          </p15:clr>
        </p15:guide>
        <p15:guide id="32" pos="3127">
          <p15:clr>
            <a:srgbClr val="A4A3A4"/>
          </p15:clr>
        </p15:guide>
        <p15:guide id="33" orient="horz" pos="3008">
          <p15:clr>
            <a:srgbClr val="A4A3A4"/>
          </p15:clr>
        </p15:guide>
        <p15:guide id="34" orient="horz" pos="3367">
          <p15:clr>
            <a:srgbClr val="A4A3A4"/>
          </p15:clr>
        </p15:guide>
        <p15:guide id="35" orient="horz" pos="1997">
          <p15:clr>
            <a:srgbClr val="A4A3A4"/>
          </p15:clr>
        </p15:guide>
        <p15:guide id="36" orient="horz" pos="2235">
          <p15:clr>
            <a:srgbClr val="A4A3A4"/>
          </p15:clr>
        </p15:guide>
        <p15:guide id="37" orient="horz" pos="3143">
          <p15:clr>
            <a:srgbClr val="A4A3A4"/>
          </p15:clr>
        </p15:guide>
        <p15:guide id="38" orient="horz" pos="3518">
          <p15:clr>
            <a:srgbClr val="A4A3A4"/>
          </p15:clr>
        </p15:guide>
        <p15:guide id="39" orient="horz" pos="2087">
          <p15:clr>
            <a:srgbClr val="A4A3A4"/>
          </p15:clr>
        </p15:guide>
        <p15:guide id="40" orient="horz" pos="2335">
          <p15:clr>
            <a:srgbClr val="A4A3A4"/>
          </p15:clr>
        </p15:guide>
        <p15:guide id="41" pos="2227">
          <p15:clr>
            <a:srgbClr val="A4A3A4"/>
          </p15:clr>
        </p15:guide>
        <p15:guide id="42" pos="2305">
          <p15:clr>
            <a:srgbClr val="A4A3A4"/>
          </p15:clr>
        </p15:guide>
        <p15:guide id="43" pos="3114">
          <p15:clr>
            <a:srgbClr val="A4A3A4"/>
          </p15:clr>
        </p15:guide>
        <p15:guide id="44" pos="3225">
          <p15:clr>
            <a:srgbClr val="A4A3A4"/>
          </p15:clr>
        </p15:guide>
        <p15:guide id="45" pos="2295">
          <p15:clr>
            <a:srgbClr val="A4A3A4"/>
          </p15:clr>
        </p15:guide>
        <p15:guide id="46" pos="2375">
          <p15:clr>
            <a:srgbClr val="A4A3A4"/>
          </p15:clr>
        </p15:guide>
        <p15:guide id="47" pos="3209">
          <p15:clr>
            <a:srgbClr val="A4A3A4"/>
          </p15:clr>
        </p15:guide>
        <p15:guide id="48" pos="3323">
          <p15:clr>
            <a:srgbClr val="A4A3A4"/>
          </p15:clr>
        </p15:guide>
        <p15:guide id="49" orient="horz" pos="4152">
          <p15:clr>
            <a:srgbClr val="A4A3A4"/>
          </p15:clr>
        </p15:guide>
        <p15:guide id="50" orient="horz" pos="4648">
          <p15:clr>
            <a:srgbClr val="A4A3A4"/>
          </p15:clr>
        </p15:guide>
        <p15:guide id="51" orient="horz" pos="2756">
          <p15:clr>
            <a:srgbClr val="A4A3A4"/>
          </p15:clr>
        </p15:guide>
        <p15:guide id="52" orient="horz" pos="3085">
          <p15:clr>
            <a:srgbClr val="A4A3A4"/>
          </p15:clr>
        </p15:guide>
        <p15:guide id="53" orient="horz" pos="4338">
          <p15:clr>
            <a:srgbClr val="A4A3A4"/>
          </p15:clr>
        </p15:guide>
        <p15:guide id="54" orient="horz" pos="4857">
          <p15:clr>
            <a:srgbClr val="A4A3A4"/>
          </p15:clr>
        </p15:guide>
        <p15:guide id="55" orient="horz" pos="3976">
          <p15:clr>
            <a:srgbClr val="A4A3A4"/>
          </p15:clr>
        </p15:guide>
        <p15:guide id="56" orient="horz" pos="4450">
          <p15:clr>
            <a:srgbClr val="A4A3A4"/>
          </p15:clr>
        </p15:guide>
        <p15:guide id="57" orient="horz" pos="2640">
          <p15:clr>
            <a:srgbClr val="A4A3A4"/>
          </p15:clr>
        </p15:guide>
        <p15:guide id="58" orient="horz" pos="2954">
          <p15:clr>
            <a:srgbClr val="A4A3A4"/>
          </p15:clr>
        </p15:guide>
        <p15:guide id="59" orient="horz" pos="4153">
          <p15:clr>
            <a:srgbClr val="A4A3A4"/>
          </p15:clr>
        </p15:guide>
        <p15:guide id="60" orient="horz" pos="4651">
          <p15:clr>
            <a:srgbClr val="A4A3A4"/>
          </p15:clr>
        </p15:guide>
        <p15:guide id="61" orient="horz" pos="4336">
          <p15:clr>
            <a:srgbClr val="A4A3A4"/>
          </p15:clr>
        </p15:guide>
        <p15:guide id="62" orient="horz" pos="4854">
          <p15:clr>
            <a:srgbClr val="A4A3A4"/>
          </p15:clr>
        </p15:guide>
        <p15:guide id="63" orient="horz" pos="2879">
          <p15:clr>
            <a:srgbClr val="A4A3A4"/>
          </p15:clr>
        </p15:guide>
        <p15:guide id="64" orient="horz" pos="3222">
          <p15:clr>
            <a:srgbClr val="A4A3A4"/>
          </p15:clr>
        </p15:guide>
        <p15:guide id="65" orient="horz" pos="4531">
          <p15:clr>
            <a:srgbClr val="A4A3A4"/>
          </p15:clr>
        </p15:guide>
        <p15:guide id="66" orient="horz" pos="5072">
          <p15:clr>
            <a:srgbClr val="A4A3A4"/>
          </p15:clr>
        </p15:guide>
        <p15:guide id="67" orient="horz" pos="3365">
          <p15:clr>
            <a:srgbClr val="A4A3A4"/>
          </p15:clr>
        </p15:guide>
        <p15:guide id="68" pos="1498">
          <p15:clr>
            <a:srgbClr val="A4A3A4"/>
          </p15:clr>
        </p15:guide>
        <p15:guide id="69" pos="1551">
          <p15:clr>
            <a:srgbClr val="A4A3A4"/>
          </p15:clr>
        </p15:guide>
        <p15:guide id="70" pos="2096">
          <p15:clr>
            <a:srgbClr val="A4A3A4"/>
          </p15:clr>
        </p15:guide>
        <p15:guide id="71" pos="2170">
          <p15:clr>
            <a:srgbClr val="A4A3A4"/>
          </p15:clr>
        </p15:guide>
        <p15:guide id="72" pos="1544">
          <p15:clr>
            <a:srgbClr val="A4A3A4"/>
          </p15:clr>
        </p15:guide>
        <p15:guide id="73" pos="1598">
          <p15:clr>
            <a:srgbClr val="A4A3A4"/>
          </p15:clr>
        </p15:guide>
        <p15:guide id="74" pos="1453">
          <p15:clr>
            <a:srgbClr val="A4A3A4"/>
          </p15:clr>
        </p15:guide>
        <p15:guide id="75" pos="1505">
          <p15:clr>
            <a:srgbClr val="A4A3A4"/>
          </p15:clr>
        </p15:guide>
        <p15:guide id="76" pos="2033">
          <p15:clr>
            <a:srgbClr val="A4A3A4"/>
          </p15:clr>
        </p15:guide>
        <p15:guide id="77" pos="2105">
          <p15:clr>
            <a:srgbClr val="A4A3A4"/>
          </p15:clr>
        </p15:guide>
        <p15:guide id="78" pos="1550">
          <p15:clr>
            <a:srgbClr val="A4A3A4"/>
          </p15:clr>
        </p15:guide>
        <p15:guide id="79" pos="1545">
          <p15:clr>
            <a:srgbClr val="A4A3A4"/>
          </p15:clr>
        </p15:guide>
        <p15:guide id="80" pos="1599">
          <p15:clr>
            <a:srgbClr val="A4A3A4"/>
          </p15:clr>
        </p15:guide>
        <p15:guide id="81" pos="2237">
          <p15:clr>
            <a:srgbClr val="A4A3A4"/>
          </p15:clr>
        </p15:guide>
        <p15:guide id="82" pos="1592">
          <p15:clr>
            <a:srgbClr val="A4A3A4"/>
          </p15:clr>
        </p15:guide>
        <p15:guide id="83" pos="164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in Adámek" initials="MAd" lastIdx="1" clrIdx="0">
    <p:extLst>
      <p:ext uri="{19B8F6BF-5375-455C-9EA6-DF929625EA0E}">
        <p15:presenceInfo xmlns:p15="http://schemas.microsoft.com/office/powerpoint/2012/main" userId="Martin Adáme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0000"/>
    <a:srgbClr val="8D42C6"/>
    <a:srgbClr val="FF9801"/>
    <a:srgbClr val="705C4F"/>
    <a:srgbClr val="FF7C80"/>
    <a:srgbClr val="8FAA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58846" autoAdjust="0"/>
  </p:normalViewPr>
  <p:slideViewPr>
    <p:cSldViewPr snapToGrid="0" snapToObjects="1">
      <p:cViewPr varScale="1">
        <p:scale>
          <a:sx n="104" d="100"/>
          <a:sy n="104" d="100"/>
        </p:scale>
        <p:origin x="2355" y="-15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50" d="100"/>
        <a:sy n="150" d="100"/>
      </p:scale>
      <p:origin x="0" y="-4587"/>
    </p:cViewPr>
  </p:sorterViewPr>
  <p:notesViewPr>
    <p:cSldViewPr snapToGrid="0" snapToObjects="1">
      <p:cViewPr>
        <p:scale>
          <a:sx n="110" d="100"/>
          <a:sy n="110" d="100"/>
        </p:scale>
        <p:origin x="2616" y="99"/>
      </p:cViewPr>
      <p:guideLst>
        <p:guide orient="horz" pos="2880"/>
        <p:guide pos="2160"/>
        <p:guide orient="horz" pos="3224"/>
        <p:guide pos="2236"/>
        <p:guide orient="horz" pos="1912"/>
        <p:guide orient="horz" pos="2140"/>
        <p:guide pos="3021"/>
        <p:guide pos="3128"/>
        <p:guide orient="horz" pos="3009"/>
        <p:guide orient="horz" pos="3369"/>
        <p:guide orient="horz" pos="1998"/>
        <p:guide orient="horz" pos="2236"/>
        <p:guide pos="2226"/>
        <p:guide pos="2304"/>
        <p:guide pos="3113"/>
        <p:guide pos="3224"/>
        <p:guide orient="horz" pos="2758"/>
        <p:guide orient="horz" pos="3087"/>
        <p:guide orient="horz" pos="1831"/>
        <p:guide orient="horz" pos="2049"/>
        <p:guide orient="horz" pos="2881"/>
        <p:guide orient="horz" pos="3226"/>
        <p:guide orient="horz" pos="1913"/>
        <p:guide orient="horz" pos="2141"/>
        <p:guide pos="2095"/>
        <p:guide pos="2169"/>
        <p:guide pos="2931"/>
        <p:guide pos="3034"/>
        <p:guide pos="2159"/>
        <p:guide pos="2235"/>
        <p:guide pos="3020"/>
        <p:guide pos="3127"/>
        <p:guide orient="horz" pos="3008"/>
        <p:guide orient="horz" pos="3367"/>
        <p:guide orient="horz" pos="1997"/>
        <p:guide orient="horz" pos="2235"/>
        <p:guide orient="horz" pos="3143"/>
        <p:guide orient="horz" pos="3518"/>
        <p:guide orient="horz" pos="2087"/>
        <p:guide orient="horz" pos="2335"/>
        <p:guide pos="2227"/>
        <p:guide pos="2305"/>
        <p:guide pos="3114"/>
        <p:guide pos="3225"/>
        <p:guide pos="2295"/>
        <p:guide pos="2375"/>
        <p:guide pos="3209"/>
        <p:guide pos="3323"/>
        <p:guide orient="horz" pos="4152"/>
        <p:guide orient="horz" pos="4648"/>
        <p:guide orient="horz" pos="2756"/>
        <p:guide orient="horz" pos="3085"/>
        <p:guide orient="horz" pos="4338"/>
        <p:guide orient="horz" pos="4857"/>
        <p:guide orient="horz" pos="3976"/>
        <p:guide orient="horz" pos="4450"/>
        <p:guide orient="horz" pos="2640"/>
        <p:guide orient="horz" pos="2954"/>
        <p:guide orient="horz" pos="4153"/>
        <p:guide orient="horz" pos="4651"/>
        <p:guide orient="horz" pos="4336"/>
        <p:guide orient="horz" pos="4854"/>
        <p:guide orient="horz" pos="2879"/>
        <p:guide orient="horz" pos="3222"/>
        <p:guide orient="horz" pos="4531"/>
        <p:guide orient="horz" pos="5072"/>
        <p:guide orient="horz" pos="3365"/>
        <p:guide pos="1498"/>
        <p:guide pos="1551"/>
        <p:guide pos="2096"/>
        <p:guide pos="2170"/>
        <p:guide pos="1544"/>
        <p:guide pos="1598"/>
        <p:guide pos="1453"/>
        <p:guide pos="1505"/>
        <p:guide pos="2033"/>
        <p:guide pos="2105"/>
        <p:guide pos="1550"/>
        <p:guide pos="1545"/>
        <p:guide pos="1599"/>
        <p:guide pos="2237"/>
        <p:guide pos="1592"/>
        <p:guide pos="164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7B0DF2-06E4-40FA-83C8-8C66AC1CD779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D095DACD-F793-42B8-B14A-A0401B5B0E62}">
      <dgm:prSet phldrT="[Text]"/>
      <dgm:spPr/>
      <dgm:t>
        <a:bodyPr/>
        <a:lstStyle/>
        <a:p>
          <a:r>
            <a:rPr lang="pl-PL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LIDÉ </a:t>
          </a:r>
        </a:p>
        <a:p>
          <a:r>
            <a:rPr lang="pl-PL" dirty="0">
              <a:latin typeface="Arial" panose="020B0604020202020204" pitchFamily="34" charset="0"/>
              <a:cs typeface="Arial" panose="020B0604020202020204" pitchFamily="34" charset="0"/>
            </a:rPr>
            <a:t>Učíme jak lépe řídit projekty digitální době</a:t>
          </a:r>
          <a:endParaRPr lang="cs-CZ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FF000F-E1EB-4F30-AB75-59CEA9351D71}" type="parTrans" cxnId="{E25F5DC5-8360-4E0C-B258-4C0207DF708E}">
      <dgm:prSet/>
      <dgm:spPr/>
      <dgm:t>
        <a:bodyPr/>
        <a:lstStyle/>
        <a:p>
          <a:endParaRPr lang="cs-CZ"/>
        </a:p>
      </dgm:t>
    </dgm:pt>
    <dgm:pt modelId="{0D78C682-A0BF-48AB-9344-EC39435C0AC0}" type="sibTrans" cxnId="{E25F5DC5-8360-4E0C-B258-4C0207DF708E}">
      <dgm:prSet/>
      <dgm:spPr/>
      <dgm:t>
        <a:bodyPr/>
        <a:lstStyle/>
        <a:p>
          <a:endParaRPr lang="cs-CZ"/>
        </a:p>
      </dgm:t>
    </dgm:pt>
    <dgm:pt modelId="{F77C2A4C-9A6B-46FC-AEFB-851A36F749E8}">
      <dgm:prSet phldrT="[Text]"/>
      <dgm:spPr/>
      <dgm:t>
        <a:bodyPr/>
        <a:lstStyle/>
        <a:p>
          <a:r>
            <a:rPr lang="pl-PL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PROJEKTY </a:t>
          </a:r>
          <a:r>
            <a:rPr lang="pl-PL" dirty="0">
              <a:latin typeface="Arial" panose="020B0604020202020204" pitchFamily="34" charset="0"/>
              <a:cs typeface="Arial" panose="020B0604020202020204" pitchFamily="34" charset="0"/>
            </a:rPr>
            <a:t>Pomáháme s konkrétními projekty</a:t>
          </a:r>
          <a:endParaRPr lang="cs-CZ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F535E8-71CD-40B9-BEA0-46996D30FA7E}" type="parTrans" cxnId="{C5611411-11A3-47EB-B4EA-7300D7CE022B}">
      <dgm:prSet/>
      <dgm:spPr/>
      <dgm:t>
        <a:bodyPr/>
        <a:lstStyle/>
        <a:p>
          <a:endParaRPr lang="cs-CZ"/>
        </a:p>
      </dgm:t>
    </dgm:pt>
    <dgm:pt modelId="{F4C443CD-18E7-4320-96F3-DB27F9715638}" type="sibTrans" cxnId="{C5611411-11A3-47EB-B4EA-7300D7CE022B}">
      <dgm:prSet/>
      <dgm:spPr/>
      <dgm:t>
        <a:bodyPr/>
        <a:lstStyle/>
        <a:p>
          <a:endParaRPr lang="cs-CZ"/>
        </a:p>
      </dgm:t>
    </dgm:pt>
    <dgm:pt modelId="{E6F8F1E7-2336-4BF2-91A7-9E3F0281261C}">
      <dgm:prSet phldrT="[Text]"/>
      <dgm:spPr/>
      <dgm:t>
        <a:bodyPr/>
        <a:lstStyle/>
        <a:p>
          <a:endParaRPr lang="cs-CZ" dirty="0"/>
        </a:p>
      </dgm:t>
    </dgm:pt>
    <dgm:pt modelId="{CF77715E-9068-426C-A0A4-F84BCA98EDB8}" type="parTrans" cxnId="{309A28DD-74B7-4182-AF1C-B17A75A4E6B3}">
      <dgm:prSet/>
      <dgm:spPr/>
      <dgm:t>
        <a:bodyPr/>
        <a:lstStyle/>
        <a:p>
          <a:endParaRPr lang="cs-CZ"/>
        </a:p>
      </dgm:t>
    </dgm:pt>
    <dgm:pt modelId="{7609086D-D39F-41C4-AF83-3D916BBEAE63}" type="sibTrans" cxnId="{309A28DD-74B7-4182-AF1C-B17A75A4E6B3}">
      <dgm:prSet/>
      <dgm:spPr/>
      <dgm:t>
        <a:bodyPr/>
        <a:lstStyle/>
        <a:p>
          <a:endParaRPr lang="cs-CZ"/>
        </a:p>
      </dgm:t>
    </dgm:pt>
    <dgm:pt modelId="{99E3422A-1964-4ED8-998B-4DD3F26BD784}">
      <dgm:prSet phldrT="[Text]"/>
      <dgm:spPr/>
      <dgm:t>
        <a:bodyPr/>
        <a:lstStyle/>
        <a:p>
          <a:r>
            <a:rPr lang="cs-CZ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SYSTÉM</a:t>
          </a:r>
          <a:r>
            <a:rPr lang="cs-CZ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dirty="0">
              <a:latin typeface="Arial" panose="020B0604020202020204" pitchFamily="34" charset="0"/>
              <a:cs typeface="Arial" panose="020B0604020202020204" pitchFamily="34" charset="0"/>
            </a:rPr>
            <a:t>Zlepšujeme projektovou kulturu v organizacích</a:t>
          </a:r>
        </a:p>
      </dgm:t>
    </dgm:pt>
    <dgm:pt modelId="{04601063-3692-460F-BF93-C4AE1BE6F667}" type="parTrans" cxnId="{E46EC660-2561-4B04-9AC6-C5020F22ED81}">
      <dgm:prSet/>
      <dgm:spPr/>
      <dgm:t>
        <a:bodyPr/>
        <a:lstStyle/>
        <a:p>
          <a:endParaRPr lang="cs-CZ"/>
        </a:p>
      </dgm:t>
    </dgm:pt>
    <dgm:pt modelId="{5DAF9915-0321-4403-8AEA-48038316256C}" type="sibTrans" cxnId="{E46EC660-2561-4B04-9AC6-C5020F22ED81}">
      <dgm:prSet/>
      <dgm:spPr/>
      <dgm:t>
        <a:bodyPr/>
        <a:lstStyle/>
        <a:p>
          <a:endParaRPr lang="cs-CZ"/>
        </a:p>
      </dgm:t>
    </dgm:pt>
    <dgm:pt modelId="{5E6E2CF3-4395-45A0-8338-EDA1AC99A53E}">
      <dgm:prSet phldrT="[Text]" phldr="1"/>
      <dgm:spPr>
        <a:solidFill>
          <a:schemeClr val="bg1"/>
        </a:solidFill>
      </dgm:spPr>
      <dgm:t>
        <a:bodyPr/>
        <a:lstStyle/>
        <a:p>
          <a:endParaRPr lang="cs-CZ"/>
        </a:p>
      </dgm:t>
    </dgm:pt>
    <dgm:pt modelId="{705DD629-F741-43B0-B80B-FE78414C8DA5}" type="sibTrans" cxnId="{2DAA2F19-19B9-4ED9-ABAC-405958B16288}">
      <dgm:prSet/>
      <dgm:spPr/>
      <dgm:t>
        <a:bodyPr/>
        <a:lstStyle/>
        <a:p>
          <a:endParaRPr lang="cs-CZ"/>
        </a:p>
      </dgm:t>
    </dgm:pt>
    <dgm:pt modelId="{4DC386B8-6964-4885-9AB0-19D26F54EC41}" type="parTrans" cxnId="{2DAA2F19-19B9-4ED9-ABAC-405958B16288}">
      <dgm:prSet/>
      <dgm:spPr/>
      <dgm:t>
        <a:bodyPr/>
        <a:lstStyle/>
        <a:p>
          <a:endParaRPr lang="cs-CZ"/>
        </a:p>
      </dgm:t>
    </dgm:pt>
    <dgm:pt modelId="{C60F2915-1FCE-4CD9-A4AB-8F096F1FA6E1}" type="pres">
      <dgm:prSet presAssocID="{527B0DF2-06E4-40FA-83C8-8C66AC1CD779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F757503-2AE1-4372-94F6-BA6990B8C856}" type="pres">
      <dgm:prSet presAssocID="{5E6E2CF3-4395-45A0-8338-EDA1AC99A53E}" presName="centerShape" presStyleLbl="node0" presStyleIdx="0" presStyleCnt="1"/>
      <dgm:spPr/>
    </dgm:pt>
    <dgm:pt modelId="{0F9429AB-8616-4938-AEC6-B3C127D55D64}" type="pres">
      <dgm:prSet presAssocID="{C2FF000F-E1EB-4F30-AB75-59CEA9351D71}" presName="parTrans" presStyleLbl="sibTrans2D1" presStyleIdx="0" presStyleCnt="3"/>
      <dgm:spPr/>
    </dgm:pt>
    <dgm:pt modelId="{2D54548E-F139-4465-9736-C51E6F549276}" type="pres">
      <dgm:prSet presAssocID="{C2FF000F-E1EB-4F30-AB75-59CEA9351D71}" presName="connectorText" presStyleLbl="sibTrans2D1" presStyleIdx="0" presStyleCnt="3"/>
      <dgm:spPr/>
    </dgm:pt>
    <dgm:pt modelId="{04F3822A-A669-4DEE-BD81-4D4D9E9FACA5}" type="pres">
      <dgm:prSet presAssocID="{D095DACD-F793-42B8-B14A-A0401B5B0E62}" presName="node" presStyleLbl="node1" presStyleIdx="0" presStyleCnt="3">
        <dgm:presLayoutVars>
          <dgm:bulletEnabled val="1"/>
        </dgm:presLayoutVars>
      </dgm:prSet>
      <dgm:spPr/>
    </dgm:pt>
    <dgm:pt modelId="{D2FE8786-47E7-4405-8223-9218C5F8DC38}" type="pres">
      <dgm:prSet presAssocID="{B1F535E8-71CD-40B9-BEA0-46996D30FA7E}" presName="parTrans" presStyleLbl="sibTrans2D1" presStyleIdx="1" presStyleCnt="3"/>
      <dgm:spPr/>
    </dgm:pt>
    <dgm:pt modelId="{FAA58808-204B-4134-9EDA-B3FC937DEC21}" type="pres">
      <dgm:prSet presAssocID="{B1F535E8-71CD-40B9-BEA0-46996D30FA7E}" presName="connectorText" presStyleLbl="sibTrans2D1" presStyleIdx="1" presStyleCnt="3"/>
      <dgm:spPr/>
    </dgm:pt>
    <dgm:pt modelId="{F7D902EF-05F2-434F-90B7-E4E3680F24D4}" type="pres">
      <dgm:prSet presAssocID="{F77C2A4C-9A6B-46FC-AEFB-851A36F749E8}" presName="node" presStyleLbl="node1" presStyleIdx="1" presStyleCnt="3">
        <dgm:presLayoutVars>
          <dgm:bulletEnabled val="1"/>
        </dgm:presLayoutVars>
      </dgm:prSet>
      <dgm:spPr/>
    </dgm:pt>
    <dgm:pt modelId="{A17627F4-2168-4AEC-86B9-AD78A04A7AA7}" type="pres">
      <dgm:prSet presAssocID="{04601063-3692-460F-BF93-C4AE1BE6F667}" presName="parTrans" presStyleLbl="sibTrans2D1" presStyleIdx="2" presStyleCnt="3"/>
      <dgm:spPr/>
    </dgm:pt>
    <dgm:pt modelId="{AFAF2ADC-AD01-4E12-ABE0-6968C1928A19}" type="pres">
      <dgm:prSet presAssocID="{04601063-3692-460F-BF93-C4AE1BE6F667}" presName="connectorText" presStyleLbl="sibTrans2D1" presStyleIdx="2" presStyleCnt="3"/>
      <dgm:spPr/>
    </dgm:pt>
    <dgm:pt modelId="{4DE9D4CA-B32F-44C8-B855-2D1CDD20A831}" type="pres">
      <dgm:prSet presAssocID="{99E3422A-1964-4ED8-998B-4DD3F26BD784}" presName="node" presStyleLbl="node1" presStyleIdx="2" presStyleCnt="3">
        <dgm:presLayoutVars>
          <dgm:bulletEnabled val="1"/>
        </dgm:presLayoutVars>
      </dgm:prSet>
      <dgm:spPr/>
    </dgm:pt>
  </dgm:ptLst>
  <dgm:cxnLst>
    <dgm:cxn modelId="{A130DC02-42BB-4F87-A809-4A8E1BD6C344}" type="presOf" srcId="{D095DACD-F793-42B8-B14A-A0401B5B0E62}" destId="{04F3822A-A669-4DEE-BD81-4D4D9E9FACA5}" srcOrd="0" destOrd="0" presId="urn:microsoft.com/office/officeart/2005/8/layout/radial5"/>
    <dgm:cxn modelId="{C5611411-11A3-47EB-B4EA-7300D7CE022B}" srcId="{5E6E2CF3-4395-45A0-8338-EDA1AC99A53E}" destId="{F77C2A4C-9A6B-46FC-AEFB-851A36F749E8}" srcOrd="1" destOrd="0" parTransId="{B1F535E8-71CD-40B9-BEA0-46996D30FA7E}" sibTransId="{F4C443CD-18E7-4320-96F3-DB27F9715638}"/>
    <dgm:cxn modelId="{2DAA2F19-19B9-4ED9-ABAC-405958B16288}" srcId="{527B0DF2-06E4-40FA-83C8-8C66AC1CD779}" destId="{5E6E2CF3-4395-45A0-8338-EDA1AC99A53E}" srcOrd="0" destOrd="0" parTransId="{4DC386B8-6964-4885-9AB0-19D26F54EC41}" sibTransId="{705DD629-F741-43B0-B80B-FE78414C8DA5}"/>
    <dgm:cxn modelId="{6294A51C-210E-4208-9E6B-7D6DDF6EB6B9}" type="presOf" srcId="{B1F535E8-71CD-40B9-BEA0-46996D30FA7E}" destId="{FAA58808-204B-4134-9EDA-B3FC937DEC21}" srcOrd="1" destOrd="0" presId="urn:microsoft.com/office/officeart/2005/8/layout/radial5"/>
    <dgm:cxn modelId="{FC8F4134-0ED8-49D0-8D3A-3897E570D1DA}" type="presOf" srcId="{B1F535E8-71CD-40B9-BEA0-46996D30FA7E}" destId="{D2FE8786-47E7-4405-8223-9218C5F8DC38}" srcOrd="0" destOrd="0" presId="urn:microsoft.com/office/officeart/2005/8/layout/radial5"/>
    <dgm:cxn modelId="{27E82536-AC4E-4F52-AF72-D81CC7FE432E}" type="presOf" srcId="{527B0DF2-06E4-40FA-83C8-8C66AC1CD779}" destId="{C60F2915-1FCE-4CD9-A4AB-8F096F1FA6E1}" srcOrd="0" destOrd="0" presId="urn:microsoft.com/office/officeart/2005/8/layout/radial5"/>
    <dgm:cxn modelId="{2341913F-8C3E-4A7A-B7B7-6E46C5E4CB4B}" type="presOf" srcId="{99E3422A-1964-4ED8-998B-4DD3F26BD784}" destId="{4DE9D4CA-B32F-44C8-B855-2D1CDD20A831}" srcOrd="0" destOrd="0" presId="urn:microsoft.com/office/officeart/2005/8/layout/radial5"/>
    <dgm:cxn modelId="{E46EC660-2561-4B04-9AC6-C5020F22ED81}" srcId="{5E6E2CF3-4395-45A0-8338-EDA1AC99A53E}" destId="{99E3422A-1964-4ED8-998B-4DD3F26BD784}" srcOrd="2" destOrd="0" parTransId="{04601063-3692-460F-BF93-C4AE1BE6F667}" sibTransId="{5DAF9915-0321-4403-8AEA-48038316256C}"/>
    <dgm:cxn modelId="{5BF87946-2BC4-47E6-B42B-B215BD1A76DE}" type="presOf" srcId="{C2FF000F-E1EB-4F30-AB75-59CEA9351D71}" destId="{2D54548E-F139-4465-9736-C51E6F549276}" srcOrd="1" destOrd="0" presId="urn:microsoft.com/office/officeart/2005/8/layout/radial5"/>
    <dgm:cxn modelId="{A1CA5752-F404-40E9-8187-597F09986CA5}" type="presOf" srcId="{04601063-3692-460F-BF93-C4AE1BE6F667}" destId="{A17627F4-2168-4AEC-86B9-AD78A04A7AA7}" srcOrd="0" destOrd="0" presId="urn:microsoft.com/office/officeart/2005/8/layout/radial5"/>
    <dgm:cxn modelId="{35425FA2-CDB6-46AB-9CC2-8427E59E1754}" type="presOf" srcId="{F77C2A4C-9A6B-46FC-AEFB-851A36F749E8}" destId="{F7D902EF-05F2-434F-90B7-E4E3680F24D4}" srcOrd="0" destOrd="0" presId="urn:microsoft.com/office/officeart/2005/8/layout/radial5"/>
    <dgm:cxn modelId="{5FAFC8AE-AAC6-4BE2-8400-4CCD0C39C19B}" type="presOf" srcId="{C2FF000F-E1EB-4F30-AB75-59CEA9351D71}" destId="{0F9429AB-8616-4938-AEC6-B3C127D55D64}" srcOrd="0" destOrd="0" presId="urn:microsoft.com/office/officeart/2005/8/layout/radial5"/>
    <dgm:cxn modelId="{F214C0B4-56CE-47A6-8735-C88ABD22858F}" type="presOf" srcId="{5E6E2CF3-4395-45A0-8338-EDA1AC99A53E}" destId="{9F757503-2AE1-4372-94F6-BA6990B8C856}" srcOrd="0" destOrd="0" presId="urn:microsoft.com/office/officeart/2005/8/layout/radial5"/>
    <dgm:cxn modelId="{E25F5DC5-8360-4E0C-B258-4C0207DF708E}" srcId="{5E6E2CF3-4395-45A0-8338-EDA1AC99A53E}" destId="{D095DACD-F793-42B8-B14A-A0401B5B0E62}" srcOrd="0" destOrd="0" parTransId="{C2FF000F-E1EB-4F30-AB75-59CEA9351D71}" sibTransId="{0D78C682-A0BF-48AB-9344-EC39435C0AC0}"/>
    <dgm:cxn modelId="{309A28DD-74B7-4182-AF1C-B17A75A4E6B3}" srcId="{527B0DF2-06E4-40FA-83C8-8C66AC1CD779}" destId="{E6F8F1E7-2336-4BF2-91A7-9E3F0281261C}" srcOrd="1" destOrd="0" parTransId="{CF77715E-9068-426C-A0A4-F84BCA98EDB8}" sibTransId="{7609086D-D39F-41C4-AF83-3D916BBEAE63}"/>
    <dgm:cxn modelId="{DD47F9F7-EE6B-4A6C-A878-F5604E37B986}" type="presOf" srcId="{04601063-3692-460F-BF93-C4AE1BE6F667}" destId="{AFAF2ADC-AD01-4E12-ABE0-6968C1928A19}" srcOrd="1" destOrd="0" presId="urn:microsoft.com/office/officeart/2005/8/layout/radial5"/>
    <dgm:cxn modelId="{3129F044-8976-401E-BD70-0543464FABE8}" type="presParOf" srcId="{C60F2915-1FCE-4CD9-A4AB-8F096F1FA6E1}" destId="{9F757503-2AE1-4372-94F6-BA6990B8C856}" srcOrd="0" destOrd="0" presId="urn:microsoft.com/office/officeart/2005/8/layout/radial5"/>
    <dgm:cxn modelId="{C87AB882-8DB2-474F-AD5E-A5DF05FE6E5D}" type="presParOf" srcId="{C60F2915-1FCE-4CD9-A4AB-8F096F1FA6E1}" destId="{0F9429AB-8616-4938-AEC6-B3C127D55D64}" srcOrd="1" destOrd="0" presId="urn:microsoft.com/office/officeart/2005/8/layout/radial5"/>
    <dgm:cxn modelId="{16BE0897-763B-4976-9EE2-781E6E462ADE}" type="presParOf" srcId="{0F9429AB-8616-4938-AEC6-B3C127D55D64}" destId="{2D54548E-F139-4465-9736-C51E6F549276}" srcOrd="0" destOrd="0" presId="urn:microsoft.com/office/officeart/2005/8/layout/radial5"/>
    <dgm:cxn modelId="{2A8998A8-532E-400D-B758-FAC2EFF751BC}" type="presParOf" srcId="{C60F2915-1FCE-4CD9-A4AB-8F096F1FA6E1}" destId="{04F3822A-A669-4DEE-BD81-4D4D9E9FACA5}" srcOrd="2" destOrd="0" presId="urn:microsoft.com/office/officeart/2005/8/layout/radial5"/>
    <dgm:cxn modelId="{693E4588-83ED-47B0-8A48-B268604E0611}" type="presParOf" srcId="{C60F2915-1FCE-4CD9-A4AB-8F096F1FA6E1}" destId="{D2FE8786-47E7-4405-8223-9218C5F8DC38}" srcOrd="3" destOrd="0" presId="urn:microsoft.com/office/officeart/2005/8/layout/radial5"/>
    <dgm:cxn modelId="{BFB47A5B-ABBC-4B3B-A506-6F664D10F7C7}" type="presParOf" srcId="{D2FE8786-47E7-4405-8223-9218C5F8DC38}" destId="{FAA58808-204B-4134-9EDA-B3FC937DEC21}" srcOrd="0" destOrd="0" presId="urn:microsoft.com/office/officeart/2005/8/layout/radial5"/>
    <dgm:cxn modelId="{435A048A-909E-41EB-93D4-9CDD685A0D9B}" type="presParOf" srcId="{C60F2915-1FCE-4CD9-A4AB-8F096F1FA6E1}" destId="{F7D902EF-05F2-434F-90B7-E4E3680F24D4}" srcOrd="4" destOrd="0" presId="urn:microsoft.com/office/officeart/2005/8/layout/radial5"/>
    <dgm:cxn modelId="{2722A287-4B0F-4C82-ADBF-4FD61BC6D672}" type="presParOf" srcId="{C60F2915-1FCE-4CD9-A4AB-8F096F1FA6E1}" destId="{A17627F4-2168-4AEC-86B9-AD78A04A7AA7}" srcOrd="5" destOrd="0" presId="urn:microsoft.com/office/officeart/2005/8/layout/radial5"/>
    <dgm:cxn modelId="{F1BBC4A8-DFB3-4D29-85C7-F2D3D410F3F6}" type="presParOf" srcId="{A17627F4-2168-4AEC-86B9-AD78A04A7AA7}" destId="{AFAF2ADC-AD01-4E12-ABE0-6968C1928A19}" srcOrd="0" destOrd="0" presId="urn:microsoft.com/office/officeart/2005/8/layout/radial5"/>
    <dgm:cxn modelId="{963D97A9-365D-4AB4-AE2E-EE7118E7C2ED}" type="presParOf" srcId="{C60F2915-1FCE-4CD9-A4AB-8F096F1FA6E1}" destId="{4DE9D4CA-B32F-44C8-B855-2D1CDD20A831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6A1E7E-EF27-44A9-BA61-D2C37355A44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BB9703A4-EC7D-483F-B247-A00F33E3501A}">
      <dgm:prSet custT="1"/>
      <dgm:spPr/>
      <dgm:t>
        <a:bodyPr/>
        <a:lstStyle/>
        <a:p>
          <a:pPr rtl="0"/>
          <a:r>
            <a:rPr lang="cs-CZ" sz="2000" dirty="0">
              <a:solidFill>
                <a:schemeClr val="tx2"/>
              </a:solidFill>
            </a:rPr>
            <a:t>P</a:t>
          </a:r>
          <a:r>
            <a:rPr lang="en-US" sz="2000" dirty="0" err="1">
              <a:solidFill>
                <a:schemeClr val="tx2"/>
              </a:solidFill>
            </a:rPr>
            <a:t>rioritiza</a:t>
          </a:r>
          <a:r>
            <a:rPr lang="cs-CZ" sz="2000" dirty="0">
              <a:solidFill>
                <a:schemeClr val="tx2"/>
              </a:solidFill>
            </a:rPr>
            <a:t>c</a:t>
          </a:r>
          <a:r>
            <a:rPr lang="en-US" sz="2000" dirty="0">
              <a:solidFill>
                <a:schemeClr val="tx2"/>
              </a:solidFill>
            </a:rPr>
            <a:t>e a time management</a:t>
          </a:r>
          <a:endParaRPr lang="cs-CZ" sz="2000" dirty="0">
            <a:solidFill>
              <a:schemeClr val="tx2"/>
            </a:solidFill>
          </a:endParaRPr>
        </a:p>
      </dgm:t>
    </dgm:pt>
    <dgm:pt modelId="{7E9AA36C-8328-49F3-BD9C-6B3FA7BE42C2}" type="parTrans" cxnId="{3B96550D-049D-43E0-93D3-A64AE2B6C8AD}">
      <dgm:prSet/>
      <dgm:spPr/>
      <dgm:t>
        <a:bodyPr/>
        <a:lstStyle/>
        <a:p>
          <a:endParaRPr lang="cs-CZ"/>
        </a:p>
      </dgm:t>
    </dgm:pt>
    <dgm:pt modelId="{F60A9CDE-EBB9-46ED-876B-34FC839F13C3}" type="sibTrans" cxnId="{3B96550D-049D-43E0-93D3-A64AE2B6C8AD}">
      <dgm:prSet/>
      <dgm:spPr/>
      <dgm:t>
        <a:bodyPr/>
        <a:lstStyle/>
        <a:p>
          <a:endParaRPr lang="cs-CZ"/>
        </a:p>
      </dgm:t>
    </dgm:pt>
    <dgm:pt modelId="{C1ABB709-7B27-4C65-8271-6639C1673F60}">
      <dgm:prSet custT="1"/>
      <dgm:spPr/>
      <dgm:t>
        <a:bodyPr/>
        <a:lstStyle/>
        <a:p>
          <a:pPr rtl="0"/>
          <a:r>
            <a:rPr lang="cs-CZ" sz="2000" dirty="0">
              <a:solidFill>
                <a:schemeClr val="tx2"/>
              </a:solidFill>
            </a:rPr>
            <a:t>Efektivně pracovat </a:t>
          </a:r>
          <a:br>
            <a:rPr lang="cs-CZ" sz="2000" dirty="0">
              <a:solidFill>
                <a:schemeClr val="tx2"/>
              </a:solidFill>
            </a:rPr>
          </a:br>
          <a:r>
            <a:rPr lang="cs-CZ" sz="2000" dirty="0">
              <a:solidFill>
                <a:schemeClr val="tx2"/>
              </a:solidFill>
            </a:rPr>
            <a:t>v týmu</a:t>
          </a:r>
        </a:p>
      </dgm:t>
    </dgm:pt>
    <dgm:pt modelId="{3C743FAE-F5AA-4A78-BC88-227733E3E46E}" type="parTrans" cxnId="{84F5FABB-668C-4822-81AA-A721A4485C4D}">
      <dgm:prSet/>
      <dgm:spPr/>
      <dgm:t>
        <a:bodyPr/>
        <a:lstStyle/>
        <a:p>
          <a:endParaRPr lang="cs-CZ"/>
        </a:p>
      </dgm:t>
    </dgm:pt>
    <dgm:pt modelId="{D41DF905-E83F-4DCC-BC65-3C812E96FFFB}" type="sibTrans" cxnId="{84F5FABB-668C-4822-81AA-A721A4485C4D}">
      <dgm:prSet/>
      <dgm:spPr/>
      <dgm:t>
        <a:bodyPr/>
        <a:lstStyle/>
        <a:p>
          <a:endParaRPr lang="cs-CZ"/>
        </a:p>
      </dgm:t>
    </dgm:pt>
    <dgm:pt modelId="{29B0C0D7-4D8D-453B-ACA5-5FF92E9E2D2A}">
      <dgm:prSet custT="1"/>
      <dgm:spPr/>
      <dgm:t>
        <a:bodyPr/>
        <a:lstStyle/>
        <a:p>
          <a:pPr rtl="0"/>
          <a:r>
            <a:rPr lang="cs-CZ" sz="2000" dirty="0">
              <a:solidFill>
                <a:schemeClr val="tx2"/>
              </a:solidFill>
            </a:rPr>
            <a:t>Efektivně komunikovat</a:t>
          </a:r>
        </a:p>
      </dgm:t>
    </dgm:pt>
    <dgm:pt modelId="{2F50DE03-96B5-46CB-AE6C-29E342E0D645}" type="parTrans" cxnId="{65185A4C-E150-4C06-92DB-DB8685FC1C44}">
      <dgm:prSet/>
      <dgm:spPr/>
      <dgm:t>
        <a:bodyPr/>
        <a:lstStyle/>
        <a:p>
          <a:endParaRPr lang="cs-CZ"/>
        </a:p>
      </dgm:t>
    </dgm:pt>
    <dgm:pt modelId="{9E366BC4-79E1-45B1-A232-7F7212F05644}" type="sibTrans" cxnId="{65185A4C-E150-4C06-92DB-DB8685FC1C44}">
      <dgm:prSet/>
      <dgm:spPr/>
      <dgm:t>
        <a:bodyPr/>
        <a:lstStyle/>
        <a:p>
          <a:endParaRPr lang="cs-CZ"/>
        </a:p>
      </dgm:t>
    </dgm:pt>
    <dgm:pt modelId="{D07071EB-7072-43D4-97BD-ADBD68D10908}">
      <dgm:prSet custT="1"/>
      <dgm:spPr/>
      <dgm:t>
        <a:bodyPr/>
        <a:lstStyle/>
        <a:p>
          <a:pPr rtl="0"/>
          <a:r>
            <a:rPr lang="cs-CZ" sz="2000" kern="1200" dirty="0">
              <a:solidFill>
                <a:srgbClr val="F0C809"/>
              </a:solidFill>
              <a:latin typeface="Cronos Pro"/>
              <a:ea typeface="+mn-ea"/>
              <a:cs typeface="+mn-cs"/>
            </a:rPr>
            <a:t>Pracovat </a:t>
          </a:r>
          <a:r>
            <a:rPr lang="cs-CZ" sz="2000" kern="1200" dirty="0">
              <a:solidFill>
                <a:schemeClr val="tx2"/>
              </a:solidFill>
            </a:rPr>
            <a:t>flexibilně, adaptabilně a </a:t>
          </a:r>
          <a:r>
            <a:rPr lang="cs-CZ" sz="2000" kern="1200" dirty="0">
              <a:solidFill>
                <a:srgbClr val="F0C809"/>
              </a:solidFill>
              <a:latin typeface="Cronos Pro"/>
              <a:ea typeface="+mn-ea"/>
              <a:cs typeface="+mn-cs"/>
            </a:rPr>
            <a:t>agilně reagovat na změny</a:t>
          </a:r>
        </a:p>
      </dgm:t>
    </dgm:pt>
    <dgm:pt modelId="{0F4A87B5-D92E-433E-B934-05316902F606}" type="parTrans" cxnId="{DC39BCA2-B3C1-473C-A0C9-F19D523582BD}">
      <dgm:prSet/>
      <dgm:spPr/>
      <dgm:t>
        <a:bodyPr/>
        <a:lstStyle/>
        <a:p>
          <a:endParaRPr lang="cs-CZ"/>
        </a:p>
      </dgm:t>
    </dgm:pt>
    <dgm:pt modelId="{BFEF6DC1-64EC-41CB-880E-3B083E243EDC}" type="sibTrans" cxnId="{DC39BCA2-B3C1-473C-A0C9-F19D523582BD}">
      <dgm:prSet/>
      <dgm:spPr/>
      <dgm:t>
        <a:bodyPr/>
        <a:lstStyle/>
        <a:p>
          <a:endParaRPr lang="cs-CZ"/>
        </a:p>
      </dgm:t>
    </dgm:pt>
    <dgm:pt modelId="{BD39D2EE-F6D9-45E5-9D8B-AB1D8A8AF0D3}" type="pres">
      <dgm:prSet presAssocID="{B96A1E7E-EF27-44A9-BA61-D2C37355A449}" presName="Name0" presStyleCnt="0">
        <dgm:presLayoutVars>
          <dgm:dir/>
          <dgm:animLvl val="lvl"/>
          <dgm:resizeHandles val="exact"/>
        </dgm:presLayoutVars>
      </dgm:prSet>
      <dgm:spPr/>
    </dgm:pt>
    <dgm:pt modelId="{00265764-5155-451C-BF18-C557106C2442}" type="pres">
      <dgm:prSet presAssocID="{BB9703A4-EC7D-483F-B247-A00F33E3501A}" presName="linNode" presStyleCnt="0"/>
      <dgm:spPr/>
    </dgm:pt>
    <dgm:pt modelId="{370AAD66-A3BC-4AEA-BDAB-454B58888604}" type="pres">
      <dgm:prSet presAssocID="{BB9703A4-EC7D-483F-B247-A00F33E3501A}" presName="parentText" presStyleLbl="node1" presStyleIdx="0" presStyleCnt="4" custScaleX="100350" custScaleY="85406" custLinFactNeighborX="-75760" custLinFactNeighborY="-73">
        <dgm:presLayoutVars>
          <dgm:chMax val="1"/>
          <dgm:bulletEnabled val="1"/>
        </dgm:presLayoutVars>
      </dgm:prSet>
      <dgm:spPr/>
    </dgm:pt>
    <dgm:pt modelId="{584FA564-6701-41B6-9680-341B9F058ECA}" type="pres">
      <dgm:prSet presAssocID="{F60A9CDE-EBB9-46ED-876B-34FC839F13C3}" presName="sp" presStyleCnt="0"/>
      <dgm:spPr/>
    </dgm:pt>
    <dgm:pt modelId="{CEA79A35-976D-4B32-95F9-E7AC9BA7AF54}" type="pres">
      <dgm:prSet presAssocID="{C1ABB709-7B27-4C65-8271-6639C1673F60}" presName="linNode" presStyleCnt="0"/>
      <dgm:spPr/>
    </dgm:pt>
    <dgm:pt modelId="{2A0ED4C4-086B-4BE6-8C8D-A2360B489AF5}" type="pres">
      <dgm:prSet presAssocID="{C1ABB709-7B27-4C65-8271-6639C1673F60}" presName="parentText" presStyleLbl="node1" presStyleIdx="1" presStyleCnt="4" custScaleY="86590" custLinFactNeighborX="-60560" custLinFactNeighborY="-19119">
        <dgm:presLayoutVars>
          <dgm:chMax val="1"/>
          <dgm:bulletEnabled val="1"/>
        </dgm:presLayoutVars>
      </dgm:prSet>
      <dgm:spPr/>
    </dgm:pt>
    <dgm:pt modelId="{ECB06DB4-656B-4187-9131-BC792326D8F5}" type="pres">
      <dgm:prSet presAssocID="{D41DF905-E83F-4DCC-BC65-3C812E96FFFB}" presName="sp" presStyleCnt="0"/>
      <dgm:spPr/>
    </dgm:pt>
    <dgm:pt modelId="{297E087E-1398-4F8C-809F-33C1C1107767}" type="pres">
      <dgm:prSet presAssocID="{29B0C0D7-4D8D-453B-ACA5-5FF92E9E2D2A}" presName="linNode" presStyleCnt="0"/>
      <dgm:spPr/>
    </dgm:pt>
    <dgm:pt modelId="{DDF12C24-3759-4795-8649-FDED2AF174FF}" type="pres">
      <dgm:prSet presAssocID="{29B0C0D7-4D8D-453B-ACA5-5FF92E9E2D2A}" presName="parentText" presStyleLbl="node1" presStyleIdx="2" presStyleCnt="4" custScaleY="83940" custLinFactNeighborX="-43316" custLinFactNeighborY="-31883">
        <dgm:presLayoutVars>
          <dgm:chMax val="1"/>
          <dgm:bulletEnabled val="1"/>
        </dgm:presLayoutVars>
      </dgm:prSet>
      <dgm:spPr/>
    </dgm:pt>
    <dgm:pt modelId="{B4E125B2-C4CA-448C-A2EA-7C4407541179}" type="pres">
      <dgm:prSet presAssocID="{9E366BC4-79E1-45B1-A232-7F7212F05644}" presName="sp" presStyleCnt="0"/>
      <dgm:spPr/>
    </dgm:pt>
    <dgm:pt modelId="{0B475E58-9BB8-485B-B4F6-760C27F49575}" type="pres">
      <dgm:prSet presAssocID="{D07071EB-7072-43D4-97BD-ADBD68D10908}" presName="linNode" presStyleCnt="0"/>
      <dgm:spPr/>
    </dgm:pt>
    <dgm:pt modelId="{EB49D2F3-17AF-4909-A784-85196EAE59C8}" type="pres">
      <dgm:prSet presAssocID="{D07071EB-7072-43D4-97BD-ADBD68D10908}" presName="parentText" presStyleLbl="node1" presStyleIdx="3" presStyleCnt="4" custScaleY="131621" custLinFactNeighborX="-19894" custLinFactNeighborY="-46734">
        <dgm:presLayoutVars>
          <dgm:chMax val="1"/>
          <dgm:bulletEnabled val="1"/>
        </dgm:presLayoutVars>
      </dgm:prSet>
      <dgm:spPr/>
    </dgm:pt>
  </dgm:ptLst>
  <dgm:cxnLst>
    <dgm:cxn modelId="{3B96550D-049D-43E0-93D3-A64AE2B6C8AD}" srcId="{B96A1E7E-EF27-44A9-BA61-D2C37355A449}" destId="{BB9703A4-EC7D-483F-B247-A00F33E3501A}" srcOrd="0" destOrd="0" parTransId="{7E9AA36C-8328-49F3-BD9C-6B3FA7BE42C2}" sibTransId="{F60A9CDE-EBB9-46ED-876B-34FC839F13C3}"/>
    <dgm:cxn modelId="{6D9A1244-4A61-459E-AD2F-16FC26F57BD1}" type="presOf" srcId="{BB9703A4-EC7D-483F-B247-A00F33E3501A}" destId="{370AAD66-A3BC-4AEA-BDAB-454B58888604}" srcOrd="0" destOrd="0" presId="urn:microsoft.com/office/officeart/2005/8/layout/vList5"/>
    <dgm:cxn modelId="{BD4AD066-643D-4FD1-A9D1-9DB03317570C}" type="presOf" srcId="{D07071EB-7072-43D4-97BD-ADBD68D10908}" destId="{EB49D2F3-17AF-4909-A784-85196EAE59C8}" srcOrd="0" destOrd="0" presId="urn:microsoft.com/office/officeart/2005/8/layout/vList5"/>
    <dgm:cxn modelId="{65185A4C-E150-4C06-92DB-DB8685FC1C44}" srcId="{B96A1E7E-EF27-44A9-BA61-D2C37355A449}" destId="{29B0C0D7-4D8D-453B-ACA5-5FF92E9E2D2A}" srcOrd="2" destOrd="0" parTransId="{2F50DE03-96B5-46CB-AE6C-29E342E0D645}" sibTransId="{9E366BC4-79E1-45B1-A232-7F7212F05644}"/>
    <dgm:cxn modelId="{3CB0C288-249B-465F-8879-E8ECC6F58C86}" type="presOf" srcId="{29B0C0D7-4D8D-453B-ACA5-5FF92E9E2D2A}" destId="{DDF12C24-3759-4795-8649-FDED2AF174FF}" srcOrd="0" destOrd="0" presId="urn:microsoft.com/office/officeart/2005/8/layout/vList5"/>
    <dgm:cxn modelId="{DC39BCA2-B3C1-473C-A0C9-F19D523582BD}" srcId="{B96A1E7E-EF27-44A9-BA61-D2C37355A449}" destId="{D07071EB-7072-43D4-97BD-ADBD68D10908}" srcOrd="3" destOrd="0" parTransId="{0F4A87B5-D92E-433E-B934-05316902F606}" sibTransId="{BFEF6DC1-64EC-41CB-880E-3B083E243EDC}"/>
    <dgm:cxn modelId="{84F5FABB-668C-4822-81AA-A721A4485C4D}" srcId="{B96A1E7E-EF27-44A9-BA61-D2C37355A449}" destId="{C1ABB709-7B27-4C65-8271-6639C1673F60}" srcOrd="1" destOrd="0" parTransId="{3C743FAE-F5AA-4A78-BC88-227733E3E46E}" sibTransId="{D41DF905-E83F-4DCC-BC65-3C812E96FFFB}"/>
    <dgm:cxn modelId="{026EA8D5-0B2E-44CE-9B51-B62AE25DE63C}" type="presOf" srcId="{B96A1E7E-EF27-44A9-BA61-D2C37355A449}" destId="{BD39D2EE-F6D9-45E5-9D8B-AB1D8A8AF0D3}" srcOrd="0" destOrd="0" presId="urn:microsoft.com/office/officeart/2005/8/layout/vList5"/>
    <dgm:cxn modelId="{ADFE43DD-64EA-4D75-B2FE-4B71658ADA54}" type="presOf" srcId="{C1ABB709-7B27-4C65-8271-6639C1673F60}" destId="{2A0ED4C4-086B-4BE6-8C8D-A2360B489AF5}" srcOrd="0" destOrd="0" presId="urn:microsoft.com/office/officeart/2005/8/layout/vList5"/>
    <dgm:cxn modelId="{DF7584BD-A451-44C6-8690-7ABF02B5FCD1}" type="presParOf" srcId="{BD39D2EE-F6D9-45E5-9D8B-AB1D8A8AF0D3}" destId="{00265764-5155-451C-BF18-C557106C2442}" srcOrd="0" destOrd="0" presId="urn:microsoft.com/office/officeart/2005/8/layout/vList5"/>
    <dgm:cxn modelId="{E1B53F27-DCB8-402A-8F70-D320F526B3F5}" type="presParOf" srcId="{00265764-5155-451C-BF18-C557106C2442}" destId="{370AAD66-A3BC-4AEA-BDAB-454B58888604}" srcOrd="0" destOrd="0" presId="urn:microsoft.com/office/officeart/2005/8/layout/vList5"/>
    <dgm:cxn modelId="{FA08D19B-4839-4FF3-9C31-AEC2E586214E}" type="presParOf" srcId="{BD39D2EE-F6D9-45E5-9D8B-AB1D8A8AF0D3}" destId="{584FA564-6701-41B6-9680-341B9F058ECA}" srcOrd="1" destOrd="0" presId="urn:microsoft.com/office/officeart/2005/8/layout/vList5"/>
    <dgm:cxn modelId="{EB801733-5E77-4106-AEA8-999B6FF00519}" type="presParOf" srcId="{BD39D2EE-F6D9-45E5-9D8B-AB1D8A8AF0D3}" destId="{CEA79A35-976D-4B32-95F9-E7AC9BA7AF54}" srcOrd="2" destOrd="0" presId="urn:microsoft.com/office/officeart/2005/8/layout/vList5"/>
    <dgm:cxn modelId="{CB2A1E69-DE11-4BB3-A6E1-23E418047142}" type="presParOf" srcId="{CEA79A35-976D-4B32-95F9-E7AC9BA7AF54}" destId="{2A0ED4C4-086B-4BE6-8C8D-A2360B489AF5}" srcOrd="0" destOrd="0" presId="urn:microsoft.com/office/officeart/2005/8/layout/vList5"/>
    <dgm:cxn modelId="{69C75B34-5415-4CA3-BADC-7A544D34A067}" type="presParOf" srcId="{BD39D2EE-F6D9-45E5-9D8B-AB1D8A8AF0D3}" destId="{ECB06DB4-656B-4187-9131-BC792326D8F5}" srcOrd="3" destOrd="0" presId="urn:microsoft.com/office/officeart/2005/8/layout/vList5"/>
    <dgm:cxn modelId="{E1770650-A724-44CC-A3F2-287AF7122229}" type="presParOf" srcId="{BD39D2EE-F6D9-45E5-9D8B-AB1D8A8AF0D3}" destId="{297E087E-1398-4F8C-809F-33C1C1107767}" srcOrd="4" destOrd="0" presId="urn:microsoft.com/office/officeart/2005/8/layout/vList5"/>
    <dgm:cxn modelId="{132B9A9D-B907-4F11-AE47-F2E012004159}" type="presParOf" srcId="{297E087E-1398-4F8C-809F-33C1C1107767}" destId="{DDF12C24-3759-4795-8649-FDED2AF174FF}" srcOrd="0" destOrd="0" presId="urn:microsoft.com/office/officeart/2005/8/layout/vList5"/>
    <dgm:cxn modelId="{237FC950-5ABE-4BD6-AB4E-23157B428A6A}" type="presParOf" srcId="{BD39D2EE-F6D9-45E5-9D8B-AB1D8A8AF0D3}" destId="{B4E125B2-C4CA-448C-A2EA-7C4407541179}" srcOrd="5" destOrd="0" presId="urn:microsoft.com/office/officeart/2005/8/layout/vList5"/>
    <dgm:cxn modelId="{31A36542-AFBD-4A1A-B553-39035FCED1F9}" type="presParOf" srcId="{BD39D2EE-F6D9-45E5-9D8B-AB1D8A8AF0D3}" destId="{0B475E58-9BB8-485B-B4F6-760C27F49575}" srcOrd="6" destOrd="0" presId="urn:microsoft.com/office/officeart/2005/8/layout/vList5"/>
    <dgm:cxn modelId="{6E3626E2-054B-46CF-B72B-7AB46242BDAE}" type="presParOf" srcId="{0B475E58-9BB8-485B-B4F6-760C27F49575}" destId="{EB49D2F3-17AF-4909-A784-85196EAE59C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57503-2AE1-4372-94F6-BA6990B8C856}">
      <dsp:nvSpPr>
        <dsp:cNvPr id="0" name=""/>
        <dsp:cNvSpPr/>
      </dsp:nvSpPr>
      <dsp:spPr>
        <a:xfrm>
          <a:off x="2327234" y="2024539"/>
          <a:ext cx="1226069" cy="1226069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2700" kern="1200"/>
        </a:p>
      </dsp:txBody>
      <dsp:txXfrm>
        <a:off x="2506788" y="2204093"/>
        <a:ext cx="866961" cy="866961"/>
      </dsp:txXfrm>
    </dsp:sp>
    <dsp:sp modelId="{0F9429AB-8616-4938-AEC6-B3C127D55D64}">
      <dsp:nvSpPr>
        <dsp:cNvPr id="0" name=""/>
        <dsp:cNvSpPr/>
      </dsp:nvSpPr>
      <dsp:spPr>
        <a:xfrm rot="16200000">
          <a:off x="2809302" y="1576413"/>
          <a:ext cx="261933" cy="416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300" kern="1200"/>
        </a:p>
      </dsp:txBody>
      <dsp:txXfrm>
        <a:off x="2848592" y="1699076"/>
        <a:ext cx="183353" cy="250117"/>
      </dsp:txXfrm>
    </dsp:sp>
    <dsp:sp modelId="{04F3822A-A669-4DEE-BD81-4D4D9E9FACA5}">
      <dsp:nvSpPr>
        <dsp:cNvPr id="0" name=""/>
        <dsp:cNvSpPr/>
      </dsp:nvSpPr>
      <dsp:spPr>
        <a:xfrm>
          <a:off x="2178765" y="7317"/>
          <a:ext cx="1523007" cy="15230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LIDÉ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latin typeface="Arial" panose="020B0604020202020204" pitchFamily="34" charset="0"/>
              <a:cs typeface="Arial" panose="020B0604020202020204" pitchFamily="34" charset="0"/>
            </a:rPr>
            <a:t>Učíme jak lépe řídit projekty digitální době</a:t>
          </a:r>
          <a:endParaRPr lang="cs-CZ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01804" y="230356"/>
        <a:ext cx="1076929" cy="1076929"/>
      </dsp:txXfrm>
    </dsp:sp>
    <dsp:sp modelId="{D2FE8786-47E7-4405-8223-9218C5F8DC38}">
      <dsp:nvSpPr>
        <dsp:cNvPr id="0" name=""/>
        <dsp:cNvSpPr/>
      </dsp:nvSpPr>
      <dsp:spPr>
        <a:xfrm rot="1800000">
          <a:off x="3547786" y="2855506"/>
          <a:ext cx="261933" cy="416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300" kern="1200"/>
        </a:p>
      </dsp:txBody>
      <dsp:txXfrm>
        <a:off x="3553050" y="2919234"/>
        <a:ext cx="183353" cy="250117"/>
      </dsp:txXfrm>
    </dsp:sp>
    <dsp:sp modelId="{F7D902EF-05F2-434F-90B7-E4E3680F24D4}">
      <dsp:nvSpPr>
        <dsp:cNvPr id="0" name=""/>
        <dsp:cNvSpPr/>
      </dsp:nvSpPr>
      <dsp:spPr>
        <a:xfrm>
          <a:off x="3797152" y="2810446"/>
          <a:ext cx="1523007" cy="15230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PROJEKTY </a:t>
          </a:r>
          <a:r>
            <a:rPr lang="pl-PL" sz="1300" kern="1200" dirty="0">
              <a:latin typeface="Arial" panose="020B0604020202020204" pitchFamily="34" charset="0"/>
              <a:cs typeface="Arial" panose="020B0604020202020204" pitchFamily="34" charset="0"/>
            </a:rPr>
            <a:t>Pomáháme s konkrétními projekty</a:t>
          </a:r>
          <a:endParaRPr lang="cs-CZ" sz="13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20191" y="3033485"/>
        <a:ext cx="1076929" cy="1076929"/>
      </dsp:txXfrm>
    </dsp:sp>
    <dsp:sp modelId="{A17627F4-2168-4AEC-86B9-AD78A04A7AA7}">
      <dsp:nvSpPr>
        <dsp:cNvPr id="0" name=""/>
        <dsp:cNvSpPr/>
      </dsp:nvSpPr>
      <dsp:spPr>
        <a:xfrm rot="9000000">
          <a:off x="2070817" y="2855506"/>
          <a:ext cx="261933" cy="416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300" kern="1200"/>
        </a:p>
      </dsp:txBody>
      <dsp:txXfrm rot="10800000">
        <a:off x="2144133" y="2919234"/>
        <a:ext cx="183353" cy="250117"/>
      </dsp:txXfrm>
    </dsp:sp>
    <dsp:sp modelId="{4DE9D4CA-B32F-44C8-B855-2D1CDD20A831}">
      <dsp:nvSpPr>
        <dsp:cNvPr id="0" name=""/>
        <dsp:cNvSpPr/>
      </dsp:nvSpPr>
      <dsp:spPr>
        <a:xfrm>
          <a:off x="560377" y="2810446"/>
          <a:ext cx="1523007" cy="152300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SYSTÉM</a:t>
          </a:r>
          <a:r>
            <a:rPr lang="cs-CZ" sz="1300" kern="1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cs-CZ" sz="1300" kern="1200" dirty="0">
              <a:latin typeface="Arial" panose="020B0604020202020204" pitchFamily="34" charset="0"/>
              <a:cs typeface="Arial" panose="020B0604020202020204" pitchFamily="34" charset="0"/>
            </a:rPr>
            <a:t>Zlepšujeme projektovou kulturu v organizacích</a:t>
          </a:r>
        </a:p>
      </dsp:txBody>
      <dsp:txXfrm>
        <a:off x="783416" y="3033485"/>
        <a:ext cx="1076929" cy="107692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0AAD66-A3BC-4AEA-BDAB-454B58888604}">
      <dsp:nvSpPr>
        <dsp:cNvPr id="0" name=""/>
        <dsp:cNvSpPr/>
      </dsp:nvSpPr>
      <dsp:spPr>
        <a:xfrm>
          <a:off x="324435" y="259"/>
          <a:ext cx="2513307" cy="8814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2"/>
              </a:solidFill>
            </a:rPr>
            <a:t>P</a:t>
          </a:r>
          <a:r>
            <a:rPr lang="en-US" sz="2000" kern="1200" dirty="0" err="1">
              <a:solidFill>
                <a:schemeClr val="tx2"/>
              </a:solidFill>
            </a:rPr>
            <a:t>rioritiza</a:t>
          </a:r>
          <a:r>
            <a:rPr lang="cs-CZ" sz="2000" kern="1200" dirty="0">
              <a:solidFill>
                <a:schemeClr val="tx2"/>
              </a:solidFill>
            </a:rPr>
            <a:t>c</a:t>
          </a:r>
          <a:r>
            <a:rPr lang="en-US" sz="2000" kern="1200" dirty="0">
              <a:solidFill>
                <a:schemeClr val="tx2"/>
              </a:solidFill>
            </a:rPr>
            <a:t>e a time management</a:t>
          </a:r>
          <a:endParaRPr lang="cs-CZ" sz="2000" kern="1200" dirty="0">
            <a:solidFill>
              <a:schemeClr val="tx2"/>
            </a:solidFill>
          </a:endParaRPr>
        </a:p>
      </dsp:txBody>
      <dsp:txXfrm>
        <a:off x="367464" y="43288"/>
        <a:ext cx="2427249" cy="795394"/>
      </dsp:txXfrm>
    </dsp:sp>
    <dsp:sp modelId="{2A0ED4C4-086B-4BE6-8C8D-A2360B489AF5}">
      <dsp:nvSpPr>
        <dsp:cNvPr id="0" name=""/>
        <dsp:cNvSpPr/>
      </dsp:nvSpPr>
      <dsp:spPr>
        <a:xfrm>
          <a:off x="705125" y="736746"/>
          <a:ext cx="2504541" cy="89367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2"/>
              </a:solidFill>
            </a:rPr>
            <a:t>Efektivně pracovat </a:t>
          </a:r>
          <a:br>
            <a:rPr lang="cs-CZ" sz="2000" kern="1200" dirty="0">
              <a:solidFill>
                <a:schemeClr val="tx2"/>
              </a:solidFill>
            </a:rPr>
          </a:br>
          <a:r>
            <a:rPr lang="cs-CZ" sz="2000" kern="1200" dirty="0">
              <a:solidFill>
                <a:schemeClr val="tx2"/>
              </a:solidFill>
            </a:rPr>
            <a:t>v týmu</a:t>
          </a:r>
        </a:p>
      </dsp:txBody>
      <dsp:txXfrm>
        <a:off x="748750" y="780371"/>
        <a:ext cx="2417291" cy="806422"/>
      </dsp:txXfrm>
    </dsp:sp>
    <dsp:sp modelId="{DDF12C24-3759-4795-8649-FDED2AF174FF}">
      <dsp:nvSpPr>
        <dsp:cNvPr id="0" name=""/>
        <dsp:cNvSpPr/>
      </dsp:nvSpPr>
      <dsp:spPr>
        <a:xfrm>
          <a:off x="1137009" y="1550289"/>
          <a:ext cx="2504541" cy="86632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chemeClr val="tx2"/>
              </a:solidFill>
            </a:rPr>
            <a:t>Efektivně komunikovat</a:t>
          </a:r>
        </a:p>
      </dsp:txBody>
      <dsp:txXfrm>
        <a:off x="1179299" y="1592579"/>
        <a:ext cx="2419961" cy="781742"/>
      </dsp:txXfrm>
    </dsp:sp>
    <dsp:sp modelId="{EB49D2F3-17AF-4909-A784-85196EAE59C8}">
      <dsp:nvSpPr>
        <dsp:cNvPr id="0" name=""/>
        <dsp:cNvSpPr/>
      </dsp:nvSpPr>
      <dsp:spPr>
        <a:xfrm>
          <a:off x="1724109" y="2314942"/>
          <a:ext cx="2502095" cy="13584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>
              <a:solidFill>
                <a:srgbClr val="F0C809"/>
              </a:solidFill>
              <a:latin typeface="Cronos Pro"/>
              <a:ea typeface="+mn-ea"/>
              <a:cs typeface="+mn-cs"/>
            </a:rPr>
            <a:t>Pracovat </a:t>
          </a:r>
          <a:r>
            <a:rPr lang="cs-CZ" sz="2000" kern="1200" dirty="0">
              <a:solidFill>
                <a:schemeClr val="tx2"/>
              </a:solidFill>
            </a:rPr>
            <a:t>flexibilně, adaptabilně a </a:t>
          </a:r>
          <a:r>
            <a:rPr lang="cs-CZ" sz="2000" kern="1200" dirty="0">
              <a:solidFill>
                <a:srgbClr val="F0C809"/>
              </a:solidFill>
              <a:latin typeface="Cronos Pro"/>
              <a:ea typeface="+mn-ea"/>
              <a:cs typeface="+mn-cs"/>
            </a:rPr>
            <a:t>agilně reagovat na změny</a:t>
          </a:r>
        </a:p>
      </dsp:txBody>
      <dsp:txXfrm>
        <a:off x="1790422" y="2381255"/>
        <a:ext cx="2369469" cy="1225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1"/>
            <a:ext cx="7099300" cy="568064"/>
          </a:xfrm>
          <a:prstGeom prst="rect">
            <a:avLst/>
          </a:prstGeom>
          <a:noFill/>
          <a:ln>
            <a:noFill/>
          </a:ln>
        </p:spPr>
        <p:txBody>
          <a:bodyPr vert="horz" lIns="99031" tIns="0" rIns="99031" bIns="0" rtlCol="0" anchor="ctr" anchorCtr="0"/>
          <a:lstStyle>
            <a:lvl1pPr algn="l">
              <a:defRPr sz="1400"/>
            </a:lvl1pPr>
          </a:lstStyle>
          <a:p>
            <a:pPr algn="ctr"/>
            <a:r>
              <a:rPr lang="cs-CZ" sz="1400" b="1" dirty="0"/>
              <a:t>Řízení projektů 5.0 - Cesta k úspěchu v AI době</a:t>
            </a:r>
          </a:p>
          <a:p>
            <a:pPr algn="ctr"/>
            <a:r>
              <a:rPr lang="cs-CZ" sz="1400" b="1" dirty="0"/>
              <a:t>Josef Hajkr 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133361" y="9696660"/>
            <a:ext cx="497496" cy="415026"/>
          </a:xfrm>
          <a:prstGeom prst="rect">
            <a:avLst/>
          </a:prstGeom>
          <a:noFill/>
          <a:ln>
            <a:noFill/>
          </a:ln>
        </p:spPr>
        <p:txBody>
          <a:bodyPr vert="horz" lIns="99031" tIns="0" rIns="99031" bIns="0" rtlCol="0" anchor="ctr" anchorCtr="0"/>
          <a:lstStyle>
            <a:lvl1pPr algn="r">
              <a:defRPr sz="1400"/>
            </a:lvl1pPr>
          </a:lstStyle>
          <a:p>
            <a:fld id="{A5352825-D7F4-B44B-B9BC-219F3BBA8E90}" type="slidenum">
              <a:rPr lang="cs-CZ" smtClean="0">
                <a:latin typeface="Cronos Pro"/>
                <a:cs typeface="Cronos Pro"/>
              </a:rPr>
              <a:pPr/>
              <a:t>‹#›</a:t>
            </a:fld>
            <a:endParaRPr lang="cs-CZ">
              <a:latin typeface="Cronos Pro"/>
              <a:cs typeface="Cronos Pro"/>
            </a:endParaRPr>
          </a:p>
        </p:txBody>
      </p:sp>
      <p:pic>
        <p:nvPicPr>
          <p:cNvPr id="2" name="Obrázek 1" descr="Shine_LightOfChange_01_r_350x248.jpg">
            <a:extLst>
              <a:ext uri="{FF2B5EF4-FFF2-40B4-BE49-F238E27FC236}">
                <a16:creationId xmlns:a16="http://schemas.microsoft.com/office/drawing/2014/main" id="{CE6C570B-21C6-FE81-B954-D3701AAC19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300" y="9607390"/>
            <a:ext cx="577850" cy="40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8602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4"/>
            <a:ext cx="3076363" cy="511731"/>
          </a:xfrm>
          <a:prstGeom prst="rect">
            <a:avLst/>
          </a:prstGeom>
        </p:spPr>
        <p:txBody>
          <a:bodyPr vert="horz" lIns="99031" tIns="49517" rIns="99031" bIns="49517" rtlCol="0"/>
          <a:lstStyle>
            <a:lvl1pPr algn="l">
              <a:defRPr sz="14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6" y="4"/>
            <a:ext cx="3076363" cy="511731"/>
          </a:xfrm>
          <a:prstGeom prst="rect">
            <a:avLst/>
          </a:prstGeom>
        </p:spPr>
        <p:txBody>
          <a:bodyPr vert="horz" lIns="99031" tIns="49517" rIns="99031" bIns="49517" rtlCol="0"/>
          <a:lstStyle>
            <a:lvl1pPr algn="r">
              <a:defRPr sz="1400"/>
            </a:lvl1pPr>
          </a:lstStyle>
          <a:p>
            <a:fld id="{E159F237-30DF-7941-85F1-65978462C92F}" type="datetime1">
              <a:rPr lang="cs-CZ" smtClean="0"/>
              <a:pPr/>
              <a:t>25.03.2026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1" tIns="49517" rIns="99031" bIns="49517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4"/>
            <a:ext cx="5679440" cy="4605576"/>
          </a:xfrm>
          <a:prstGeom prst="rect">
            <a:avLst/>
          </a:prstGeom>
        </p:spPr>
        <p:txBody>
          <a:bodyPr vert="horz" lIns="99031" tIns="49517" rIns="99031" bIns="49517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721111"/>
            <a:ext cx="3076363" cy="511731"/>
          </a:xfrm>
          <a:prstGeom prst="rect">
            <a:avLst/>
          </a:prstGeom>
        </p:spPr>
        <p:txBody>
          <a:bodyPr vert="horz" lIns="99031" tIns="49517" rIns="99031" bIns="49517" rtlCol="0" anchor="b"/>
          <a:lstStyle>
            <a:lvl1pPr algn="l">
              <a:defRPr sz="1400"/>
            </a:lvl1pPr>
          </a:lstStyle>
          <a:p>
            <a:r>
              <a:rPr lang="cs-CZ"/>
              <a:t>Základní pojmy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6" y="9721111"/>
            <a:ext cx="3076363" cy="511731"/>
          </a:xfrm>
          <a:prstGeom prst="rect">
            <a:avLst/>
          </a:prstGeom>
        </p:spPr>
        <p:txBody>
          <a:bodyPr vert="horz" lIns="99031" tIns="49517" rIns="99031" bIns="49517" rtlCol="0" anchor="b"/>
          <a:lstStyle>
            <a:lvl1pPr algn="r">
              <a:defRPr sz="1400"/>
            </a:lvl1pPr>
          </a:lstStyle>
          <a:p>
            <a:fld id="{034E662C-492C-5848-BCF5-40FE34B297E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368011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 dirty="0"/>
              <a:t>Základní pojmy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E662C-492C-5848-BCF5-40FE34B297EC}" type="slidenum">
              <a:rPr lang="cs-CZ" smtClean="0"/>
              <a:pPr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22177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709931" y="4861444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4021296" y="9721111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61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709931" y="4861444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4021296" y="9721111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7148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709931" y="4861444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dirty="0"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4021296" y="9721111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87678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>
          <a:extLst>
            <a:ext uri="{FF2B5EF4-FFF2-40B4-BE49-F238E27FC236}">
              <a16:creationId xmlns:a16="http://schemas.microsoft.com/office/drawing/2014/main" id="{18DB4BA5-ACA3-3563-0CB3-F9FF990FA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0:notes">
            <a:extLst>
              <a:ext uri="{FF2B5EF4-FFF2-40B4-BE49-F238E27FC236}">
                <a16:creationId xmlns:a16="http://schemas.microsoft.com/office/drawing/2014/main" id="{9A97E82E-FDD9-2BEA-AC70-D0C4ABAFB2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8" name="Google Shape;538;p30:notes">
            <a:extLst>
              <a:ext uri="{FF2B5EF4-FFF2-40B4-BE49-F238E27FC236}">
                <a16:creationId xmlns:a16="http://schemas.microsoft.com/office/drawing/2014/main" id="{1DAE93F2-72A3-C61C-245E-A280240B7F7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9931" y="4861444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9" name="Google Shape;539;p30:notes">
            <a:extLst>
              <a:ext uri="{FF2B5EF4-FFF2-40B4-BE49-F238E27FC236}">
                <a16:creationId xmlns:a16="http://schemas.microsoft.com/office/drawing/2014/main" id="{FF8B27D5-B62E-8F86-CE6D-23EF3F684C31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2" y="9721111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Základní pojmy</a:t>
            </a:r>
            <a:endParaRPr/>
          </a:p>
        </p:txBody>
      </p:sp>
      <p:sp>
        <p:nvSpPr>
          <p:cNvPr id="540" name="Google Shape;540;p30:notes">
            <a:extLst>
              <a:ext uri="{FF2B5EF4-FFF2-40B4-BE49-F238E27FC236}">
                <a16:creationId xmlns:a16="http://schemas.microsoft.com/office/drawing/2014/main" id="{3B4FF7E3-59D0-BB77-639C-E4E61C2A0B7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4021296" y="9721111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1642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33CD-DEF4-A48A-A41B-8F3D3F4B7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poznámky 1">
            <a:extLst>
              <a:ext uri="{FF2B5EF4-FFF2-40B4-BE49-F238E27FC236}">
                <a16:creationId xmlns:a16="http://schemas.microsoft.com/office/drawing/2014/main" id="{D27472AB-03E8-6AB3-F005-5897A5E8BD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4142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Společnost v nejvíce rozvinutých zemích postupně přešla od společnosti  </a:t>
            </a:r>
            <a:r>
              <a:rPr lang="cs-CZ" sz="1800" dirty="0"/>
              <a:t>Od lovc</a:t>
            </a:r>
            <a:r>
              <a:rPr lang="cs-CZ" sz="1800" dirty="0">
                <a:latin typeface="Arial" panose="020B0604020202020204" pitchFamily="34" charset="0"/>
              </a:rPr>
              <a:t>ů a sběračů (1.0), zemědělců (2.0), </a:t>
            </a:r>
            <a:r>
              <a:rPr lang="cs-CZ" sz="1800" dirty="0" err="1">
                <a:latin typeface="Arial" panose="020B0604020202020204" pitchFamily="34" charset="0"/>
              </a:rPr>
              <a:t>průmyslov</a:t>
            </a:r>
            <a:r>
              <a:rPr lang="en-US" sz="1800" dirty="0">
                <a:latin typeface="Arial" panose="020B0604020202020204" pitchFamily="34" charset="0"/>
              </a:rPr>
              <a:t>é </a:t>
            </a:r>
            <a:r>
              <a:rPr lang="en-US" sz="1800" dirty="0" err="1">
                <a:latin typeface="Arial" panose="020B0604020202020204" pitchFamily="34" charset="0"/>
              </a:rPr>
              <a:t>společnosti</a:t>
            </a:r>
            <a:r>
              <a:rPr lang="en-US" sz="1800" dirty="0">
                <a:latin typeface="Arial" panose="020B0604020202020204" pitchFamily="34" charset="0"/>
              </a:rPr>
              <a:t> (3.0), </a:t>
            </a:r>
            <a:r>
              <a:rPr lang="en-US" sz="1800" dirty="0" err="1">
                <a:latin typeface="Arial" panose="020B0604020202020204" pitchFamily="34" charset="0"/>
              </a:rPr>
              <a:t>informační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en-US" sz="1800" dirty="0" err="1">
                <a:latin typeface="Arial" panose="020B0604020202020204" pitchFamily="34" charset="0"/>
              </a:rPr>
              <a:t>společnosti</a:t>
            </a:r>
            <a:r>
              <a:rPr lang="en-US" sz="1800" dirty="0">
                <a:latin typeface="Arial" panose="020B0604020202020204" pitchFamily="34" charset="0"/>
              </a:rPr>
              <a:t> (4.0) </a:t>
            </a:r>
            <a:r>
              <a:rPr lang="en-US" sz="1800" dirty="0" err="1">
                <a:latin typeface="Arial" panose="020B0604020202020204" pitchFamily="34" charset="0"/>
              </a:rPr>
              <a:t>až</a:t>
            </a:r>
            <a:r>
              <a:rPr lang="en-US" sz="1800" dirty="0">
                <a:latin typeface="Arial" panose="020B0604020202020204" pitchFamily="34" charset="0"/>
              </a:rPr>
              <a:t> </a:t>
            </a:r>
            <a:r>
              <a:rPr lang="cs-CZ" dirty="0"/>
              <a:t>k dnes rychle nastupující společnosti 5.0. Co to je? KLIK Jde o </a:t>
            </a:r>
            <a:r>
              <a:rPr lang="cs-CZ" sz="1200" dirty="0">
                <a:solidFill>
                  <a:schemeClr val="tx1"/>
                </a:solidFill>
              </a:rPr>
              <a:t>propojování fyzického a virtuálního prostoru</a:t>
            </a:r>
            <a:r>
              <a:rPr lang="cs-CZ" dirty="0"/>
              <a:t>, kdy inteligentní stroje přebírají mnoho činností, které zastával člověk. Důsledkem je, že lidé mají prostor se věnovat smysluplným věcem, jako společenské odpovědnosti, udržitelnosti. A konečně zase budou mít volný čas.  Koncept Society 5.0 vymysleli před několika lety v Japonsku. Vtip je ale v tom, že vše se děje souběžně. Jako v tom filmu Bohové musí být šílení můžeme potkat lovce a sběrače, zemědělce, ale </a:t>
            </a:r>
            <a:r>
              <a:rPr lang="cs-CZ" dirty="0" err="1"/>
              <a:t>součastně</a:t>
            </a:r>
            <a:r>
              <a:rPr lang="cs-CZ" dirty="0"/>
              <a:t> i lidi, kteří již žijí ve společnosti 5.0.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Základní pojmy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E662C-492C-5848-BCF5-40FE34B297EC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551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Podívejme se na svět, ve kterém žijeme.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Roger Martin v </a:t>
            </a:r>
            <a:r>
              <a:rPr lang="cs-CZ" dirty="0" err="1"/>
              <a:t>Harward</a:t>
            </a:r>
            <a:r>
              <a:rPr lang="cs-CZ" dirty="0"/>
              <a:t> business </a:t>
            </a:r>
            <a:r>
              <a:rPr lang="cs-CZ" dirty="0" err="1"/>
              <a:t>review</a:t>
            </a:r>
            <a:r>
              <a:rPr lang="cs-CZ" dirty="0"/>
              <a:t> již v roce 2013 jasně popsal, že dochází k významnému přesunu od KLIK světa stability, kde se fungoval koncept </a:t>
            </a:r>
            <a:r>
              <a:rPr lang="cs-CZ" dirty="0" err="1"/>
              <a:t>Production</a:t>
            </a:r>
            <a:r>
              <a:rPr lang="cs-CZ" dirty="0"/>
              <a:t> </a:t>
            </a:r>
            <a:r>
              <a:rPr lang="cs-CZ" dirty="0" err="1"/>
              <a:t>factory</a:t>
            </a:r>
            <a:r>
              <a:rPr lang="cs-CZ" dirty="0"/>
              <a:t> (továren na výrobky), kde pracovali výrobní dělníci a kde KLIK dávalo smysl mít popsány procesy, vstupy, výstupy a lidi odměňovat a produktivitu….. KLIK do světa kontinuity a změn k </a:t>
            </a:r>
            <a:r>
              <a:rPr lang="cs-CZ" dirty="0" err="1"/>
              <a:t>Decision</a:t>
            </a:r>
            <a:r>
              <a:rPr lang="cs-CZ" dirty="0"/>
              <a:t> </a:t>
            </a:r>
            <a:r>
              <a:rPr lang="cs-CZ" dirty="0" err="1"/>
              <a:t>factory</a:t>
            </a:r>
            <a:r>
              <a:rPr lang="cs-CZ" dirty="0"/>
              <a:t> (továren na rozhodnutí), kde pracují znalostní pracovníci. KLIK A zde není často jasný očekávaný výstup ani postup. Hledáme řešení. Hledáme co je efektivní. Důraz je na užitnou hodnotu a rychlost. Je obrovský tlak na inovace a změny. Vše se mnohem častěji děje projektově. Řízení projektů je agilní, týká se téměř všech a je digitální (online, s automatizací a AI).</a:t>
            </a:r>
            <a:endParaRPr lang="cs-CZ" dirty="0">
              <a:cs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Základní pojmy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4E662C-492C-5848-BCF5-40FE34B297EC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1452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Zásadně se také mění potřebné schopnosti. Studie IBM identifikuje 4, které potřebuje mít člověk, aby v dnešní době uspěl např. v roli projektového manažera.</a:t>
            </a:r>
            <a:endParaRPr lang="cs-CZ" sz="1200" b="1" i="0" dirty="0">
              <a:solidFill>
                <a:schemeClr val="tx1"/>
              </a:solidFill>
              <a:effectLst/>
              <a:latin typeface="-apple-system"/>
            </a:endParaRPr>
          </a:p>
          <a:p>
            <a:pPr lvl="0" rtl="0"/>
            <a:r>
              <a:rPr lang="cs-CZ" sz="1200" dirty="0">
                <a:solidFill>
                  <a:schemeClr val="tx2"/>
                </a:solidFill>
              </a:rPr>
              <a:t>KLIK </a:t>
            </a:r>
            <a:r>
              <a:rPr lang="en-US" sz="1200" dirty="0" err="1">
                <a:solidFill>
                  <a:schemeClr val="tx2"/>
                </a:solidFill>
              </a:rPr>
              <a:t>Schopnost</a:t>
            </a:r>
            <a:r>
              <a:rPr lang="en-US" sz="1200" dirty="0">
                <a:solidFill>
                  <a:schemeClr val="tx2"/>
                </a:solidFill>
              </a:rPr>
              <a:t> </a:t>
            </a:r>
            <a:r>
              <a:rPr lang="en-US" sz="1200" dirty="0" err="1">
                <a:solidFill>
                  <a:schemeClr val="tx2"/>
                </a:solidFill>
              </a:rPr>
              <a:t>prioritiza</a:t>
            </a:r>
            <a:r>
              <a:rPr lang="cs-CZ" sz="1200" dirty="0">
                <a:solidFill>
                  <a:schemeClr val="tx2"/>
                </a:solidFill>
              </a:rPr>
              <a:t>c</a:t>
            </a:r>
            <a:r>
              <a:rPr lang="en-US" sz="1200" dirty="0">
                <a:solidFill>
                  <a:schemeClr val="tx2"/>
                </a:solidFill>
              </a:rPr>
              <a:t>e a time management</a:t>
            </a:r>
            <a:endParaRPr lang="cs-CZ" sz="1200" dirty="0">
              <a:solidFill>
                <a:schemeClr val="tx2"/>
              </a:solidFill>
            </a:endParaRPr>
          </a:p>
          <a:p>
            <a:pPr lvl="0" rtl="0"/>
            <a:r>
              <a:rPr lang="cs-CZ" sz="1400" dirty="0">
                <a:solidFill>
                  <a:schemeClr val="tx2"/>
                </a:solidFill>
              </a:rPr>
              <a:t>KLIK Efektivně pracovat v týmu</a:t>
            </a:r>
          </a:p>
          <a:p>
            <a:pPr lvl="0" rtl="0"/>
            <a:r>
              <a:rPr lang="cs-CZ" sz="1400" dirty="0">
                <a:solidFill>
                  <a:schemeClr val="tx2"/>
                </a:solidFill>
              </a:rPr>
              <a:t>KLIK: Efektivně komunikovat</a:t>
            </a:r>
          </a:p>
          <a:p>
            <a:pPr lvl="0" rtl="0"/>
            <a:r>
              <a:rPr lang="cs-CZ" sz="1200" kern="1200" dirty="0">
                <a:solidFill>
                  <a:srgbClr val="F0C809"/>
                </a:solidFill>
                <a:latin typeface="Cronos Pro"/>
                <a:ea typeface="+mn-ea"/>
                <a:cs typeface="+mn-cs"/>
              </a:rPr>
              <a:t>KLIK: Umět pracovat </a:t>
            </a:r>
            <a:r>
              <a:rPr lang="cs-CZ" sz="1200" kern="1200" dirty="0">
                <a:solidFill>
                  <a:schemeClr val="tx2"/>
                </a:solidFill>
              </a:rPr>
              <a:t>flexibilně, adaptibilně a </a:t>
            </a:r>
            <a:r>
              <a:rPr lang="cs-CZ" sz="1200" kern="1200" dirty="0">
                <a:solidFill>
                  <a:srgbClr val="F0C809"/>
                </a:solidFill>
                <a:latin typeface="Cronos Pro"/>
                <a:ea typeface="+mn-ea"/>
                <a:cs typeface="+mn-cs"/>
              </a:rPr>
              <a:t>agilně reagovat na změny</a:t>
            </a:r>
          </a:p>
          <a:p>
            <a:pPr lvl="0" rtl="0"/>
            <a:r>
              <a:rPr lang="cs-CZ" sz="1200" kern="1200" dirty="0">
                <a:solidFill>
                  <a:srgbClr val="F0C809"/>
                </a:solidFill>
                <a:latin typeface="Cronos Pro"/>
                <a:ea typeface="+mn-ea"/>
                <a:cs typeface="+mn-cs"/>
              </a:rPr>
              <a:t>KLIK: Ve studii je pozoruhodné i to, jak se od roku 2016 význam jednotlivých schopností mění.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 povšimněte si, že všechny tyto klíčové schopnosti souvisí s řízením projektů. A je naprosto zřejmé, že stále vice aktivit, které se ve firmách dějí, jsou projekty.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cs-CZ"/>
              <a:t>Základní pojmy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4E662C-492C-5848-BCF5-40FE34B297EC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1574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1faec434783_0_1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88963" y="612775"/>
            <a:ext cx="5446712" cy="30638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g1faec434783_0_1154:notes"/>
          <p:cNvSpPr txBox="1">
            <a:spLocks noGrp="1"/>
          </p:cNvSpPr>
          <p:nvPr>
            <p:ph type="body" idx="1"/>
          </p:nvPr>
        </p:nvSpPr>
        <p:spPr>
          <a:xfrm>
            <a:off x="883320" y="3880567"/>
            <a:ext cx="4858200" cy="3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00" tIns="86100" rIns="86100" bIns="861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b="0" i="0" dirty="0">
              <a:solidFill>
                <a:srgbClr val="000000"/>
              </a:solidFill>
              <a:effectLst/>
              <a:latin typeface="cronos-pro"/>
            </a:endParaRPr>
          </a:p>
        </p:txBody>
      </p:sp>
    </p:spTree>
    <p:extLst>
      <p:ext uri="{BB962C8B-B14F-4D97-AF65-F5344CB8AC3E}">
        <p14:creationId xmlns:p14="http://schemas.microsoft.com/office/powerpoint/2010/main" val="118241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Na člověka se můžeme dívat jako na nositele určitých zdrojů. KLIK Každý z nás má nějaké své schopnosti, nějaké vlastnosti a nějaké postoje. </a:t>
            </a:r>
            <a:r>
              <a:rPr lang="cs-CZ" i="0" dirty="0"/>
              <a:t>Schopnosti jsou o našich KLIK znalostech, dovednostech  a o tom, jak je dokážeme využít v určité situaci. Můžeme si to ukázat na příkladě kuchaře v restauraci. Protože to je stejné, jako když řídíte projekt. Kuchař musí teoreticky znát, z čeho uvařit polévku. Musí mít ale i dovednost, že to skutečně svede. Ale současně musí být schopen polévku uvařit i v konkrétní situaci (např. má nějak vybavenou kuchyni). KLIK Schopnosti rozvíjíme pomocí </a:t>
            </a:r>
            <a:r>
              <a:rPr lang="cs-CZ" sz="1200" i="0" dirty="0"/>
              <a:t>Vzdělávání, praxí a sdílením zkušeností. </a:t>
            </a:r>
            <a:r>
              <a:rPr lang="cs-CZ" dirty="0"/>
              <a:t>S postoji souvisí KLIK naše motivace, přístup k věci a to, zda-</a:t>
            </a:r>
            <a:r>
              <a:rPr lang="cs-CZ" dirty="0" err="1"/>
              <a:t>li</a:t>
            </a:r>
            <a:r>
              <a:rPr lang="cs-CZ" dirty="0"/>
              <a:t> chceme, nebo nechceme. Pracovat s postoji je hodně otázka KLIK leadershipu.  Je to o pochopení světa každého jednotlivce, o tom co ho motivuje, co je pro něj důležité. Co se týče Vlastností, tak KLIK jde o pochopení osobnostních rysů, silných stránek a osobních hodnot. S osobnostními rysy toho mnoho nenaděláme, ale můžeme jejich znalost využít v tom, na jaké věci daného člověka přidělíme. KLIK Určitě bychom měli rozpoznat, ocenit a co nejvíce využít silné stránky. Analogicky s hodnotami se dá říci, že funguje, když člověku dáme možnost žít a jednat v souladu s nimi, nenutit ho do něčeho, co je v rozporu. A právě poznání vlastností člověka bychom se měli věnovat nejdříve!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CD363E-0387-4F03-A368-7EC1FE0C90C6}" type="slidenum">
              <a:rPr lang="cs-CZ" smtClean="0"/>
              <a:pPr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1959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8350"/>
            <a:ext cx="6823075" cy="3838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709931" y="4861444"/>
            <a:ext cx="567944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/>
              <a:t>Pro poznání vlastností lidí využíváme v SHINE typologii Talentová dynamika. Buď máte energii DYNAMA, které skvěle vymýšlí nové věci, nebo PLAMENE, který výborně komunikuje s ostatními, nebo TEMPA, které je praktické a dotahuje </a:t>
            </a:r>
            <a:r>
              <a:rPr lang="en-GB" sz="2800" dirty="0"/>
              <a:t>v</a:t>
            </a:r>
            <a:r>
              <a:rPr lang="cs-CZ" sz="2800" dirty="0" err="1"/>
              <a:t>ěci</a:t>
            </a:r>
            <a:r>
              <a:rPr lang="cs-CZ" sz="2800" dirty="0"/>
              <a:t> do konce, nebo OCELI, která umí analyzovat a dbá na detaily. Na Talentové dynamice je skvělé to, že je skutečně jednoduchá na použití v praxi. Navíc jsme vytvořili i KLIK sadu speciálních doporučení, jak se s ohledem na vrozené vlastnosti chovat a všechny naše tréninkové programy Talentovou dynamiku zahrnují. KLIK  Více najdete v článku Talentová dynamika - Odhalte svůj vrozený talent pro řízení projektů.  Mimochodem, když lidé vzájemně znají své vrozené vlastnosti, tak už to samo o sobě zlepšuje spolupráci v rámci projektového týmu.</a:t>
            </a:r>
            <a:endParaRPr dirty="0"/>
          </a:p>
        </p:txBody>
      </p:sp>
      <p:sp>
        <p:nvSpPr>
          <p:cNvPr id="187" name="Google Shape;187;p6:notes"/>
          <p:cNvSpPr txBox="1">
            <a:spLocks noGrp="1"/>
          </p:cNvSpPr>
          <p:nvPr>
            <p:ph type="sldNum" idx="12"/>
          </p:nvPr>
        </p:nvSpPr>
        <p:spPr>
          <a:xfrm>
            <a:off x="4021296" y="9721111"/>
            <a:ext cx="3076363" cy="51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5844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Jak mít motivované lidi na projektu? Každý </a:t>
            </a:r>
            <a:r>
              <a:rPr lang="cs-CZ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proje</a:t>
            </a: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kt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představuje změnu.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Ab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 se vám vaše projekty dařily tak</a:t>
            </a:r>
            <a:endParaRPr lang="cs-CZ" b="0" dirty="0"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KLIK musíte umět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vytvořit záměr. Ten je o vizi a cílech. A tento záměr musíte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vysvětlit lidem kolem sebe.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KLIK Musíte správě nastavit hřiště. Hřiště je o pravidlech vaší projektové hry. Zde potřebujete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zvolit jednoduché nástroje, pravidla a role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KLIK a v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y i lidé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kolem vás musí umět, ale také chtít.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lidé chtít budou, pokud vidí KLIK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smysl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 tom, co dělají. Pokud mají KLIK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autonomii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pro práci a pokud zažívají KLIK pocity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mistrovství potvrzené oceněním.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Tento koncept, kdy je správně nastavena trojice smysl, autonomie a mistrovství potvrzené oceněním popularizoval Dan Pink a říká mu Motivace 3.0. Je skvěle vysvětlen v knize Drive – </a:t>
            </a:r>
            <a:r>
              <a:rPr lang="cs-CZ" sz="1800" b="0" i="0" u="none" strike="noStrike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Pohon. </a:t>
            </a: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KLIK: Navzájem se ovlivňující hrany záměr, lidé a prostředí vytváří něco,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čemu my u nás v SHINE říkáme KLIK  </a:t>
            </a:r>
            <a:r>
              <a:rPr lang="cs-CZ" sz="18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Trojúhelník změny. </a:t>
            </a:r>
            <a:r>
              <a:rPr lang="cs-CZ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 nejenom SHINE, ale zejména všechny naše postupy, které učíme, jsou podle něj postaveny. </a:t>
            </a:r>
            <a:r>
              <a:rPr lang="cs-CZ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A pokud je trojúhelník změny v pořádku, tak postoje lidí k projektům se zlepšují. Prostě stoupá jejich motivace.</a:t>
            </a:r>
            <a:endParaRPr lang="cs-CZ" b="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Základní pojmy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4E662C-492C-5848-BCF5-40FE34B297EC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8396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eviraci LoC na s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2" y="3034420"/>
            <a:ext cx="7772400" cy="1102519"/>
          </a:xfrm>
        </p:spPr>
        <p:txBody>
          <a:bodyPr>
            <a:noAutofit/>
          </a:bodyPr>
          <a:lstStyle>
            <a:lvl1pPr algn="ctr">
              <a:defRPr sz="4000" spc="3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Klikni a vepiš název akce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00676" y="4168681"/>
            <a:ext cx="7798044" cy="432402"/>
          </a:xfrm>
        </p:spPr>
        <p:txBody>
          <a:bodyPr>
            <a:noAutofit/>
          </a:bodyPr>
          <a:lstStyle>
            <a:lvl1pPr marL="0" indent="0" algn="r">
              <a:buNone/>
              <a:defRPr sz="2400" spc="8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Klikni a vepiš jméno lektora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6332" y="4705350"/>
            <a:ext cx="2497668" cy="43815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76935EAB-5541-BC43-93A0-ED18F8A6C978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077" y="604458"/>
            <a:ext cx="2678915" cy="189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0160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 Zme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Úvod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cs-CZ" dirty="0"/>
              <a:t>Uprav: Trojúhelník změny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DF2C-ADFD-C94F-B2AB-AED472E7870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4" name="Isosceles Triangle 23"/>
          <p:cNvSpPr/>
          <p:nvPr userDrawn="1"/>
        </p:nvSpPr>
        <p:spPr>
          <a:xfrm>
            <a:off x="2866224" y="1367364"/>
            <a:ext cx="3354940" cy="2559690"/>
          </a:xfrm>
          <a:prstGeom prst="triangle">
            <a:avLst/>
          </a:prstGeom>
          <a:gradFill>
            <a:gsLst>
              <a:gs pos="0">
                <a:srgbClr val="D89707"/>
              </a:gs>
              <a:gs pos="37000">
                <a:srgbClr val="FEC409"/>
              </a:gs>
            </a:gsLst>
          </a:gradFill>
          <a:ln>
            <a:gradFill flip="none" rotWithShape="1">
              <a:gsLst>
                <a:gs pos="0">
                  <a:srgbClr val="B99506"/>
                </a:gs>
                <a:gs pos="100000">
                  <a:srgbClr val="FFD300"/>
                </a:gs>
              </a:gsLst>
              <a:lin ang="5400000" scaled="0"/>
              <a:tileRect/>
            </a:gra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latin typeface="Cronos Pro"/>
              <a:cs typeface="Cronos Pro"/>
            </a:endParaRPr>
          </a:p>
          <a:p>
            <a:pPr algn="ctr"/>
            <a:r>
              <a:rPr lang="cs-CZ" sz="3200" b="1" dirty="0">
                <a:latin typeface="Cronos Pro"/>
                <a:cs typeface="Cronos Pro"/>
              </a:rPr>
              <a:t>změna</a:t>
            </a:r>
            <a:endParaRPr lang="cs-CZ" sz="2400" b="1" dirty="0">
              <a:latin typeface="Cronos Pro"/>
              <a:cs typeface="Cronos Pro"/>
            </a:endParaRPr>
          </a:p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endParaRPr lang="cs-CZ" sz="2400" b="1" dirty="0"/>
          </a:p>
        </p:txBody>
      </p:sp>
      <p:sp>
        <p:nvSpPr>
          <p:cNvPr id="25" name="TextBox 24"/>
          <p:cNvSpPr txBox="1"/>
          <p:nvPr userDrawn="1"/>
        </p:nvSpPr>
        <p:spPr>
          <a:xfrm>
            <a:off x="5758674" y="1934921"/>
            <a:ext cx="506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Cronos Pro"/>
                <a:cs typeface="Cronos Pro"/>
              </a:rPr>
              <a:t>lidé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3340078" y="4193014"/>
            <a:ext cx="994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Cronos Pro"/>
                <a:cs typeface="Cronos Pro"/>
              </a:rPr>
              <a:t>prostředí</a:t>
            </a:r>
          </a:p>
        </p:txBody>
      </p:sp>
      <p:sp>
        <p:nvSpPr>
          <p:cNvPr id="27" name="TextBox 26"/>
          <p:cNvSpPr txBox="1"/>
          <p:nvPr userDrawn="1"/>
        </p:nvSpPr>
        <p:spPr>
          <a:xfrm>
            <a:off x="2626024" y="1926595"/>
            <a:ext cx="733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  <a:latin typeface="Cronos Pro"/>
                <a:cs typeface="Cronos Pro"/>
              </a:rPr>
              <a:t>záměr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2692416" y="1297514"/>
            <a:ext cx="1773767" cy="2629541"/>
            <a:chOff x="2375961" y="2616200"/>
            <a:chExt cx="1773767" cy="2629541"/>
          </a:xfrm>
        </p:grpSpPr>
        <p:grpSp>
          <p:nvGrpSpPr>
            <p:cNvPr id="29" name="Group 28"/>
            <p:cNvGrpSpPr/>
            <p:nvPr/>
          </p:nvGrpSpPr>
          <p:grpSpPr>
            <a:xfrm>
              <a:off x="2375961" y="3586405"/>
              <a:ext cx="857563" cy="401406"/>
              <a:chOff x="1075581" y="2416667"/>
              <a:chExt cx="857563" cy="401406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1075581" y="2416667"/>
                <a:ext cx="566507" cy="1057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642088" y="2416667"/>
                <a:ext cx="291056" cy="401406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/>
            <p:cNvCxnSpPr/>
            <p:nvPr/>
          </p:nvCxnSpPr>
          <p:spPr>
            <a:xfrm flipH="1">
              <a:off x="2425466" y="2616200"/>
              <a:ext cx="1724262" cy="2629541"/>
            </a:xfrm>
            <a:prstGeom prst="line">
              <a:avLst/>
            </a:prstGeom>
            <a:ln>
              <a:solidFill>
                <a:srgbClr val="D89707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 userDrawn="1"/>
        </p:nvGrpSpPr>
        <p:grpSpPr>
          <a:xfrm flipH="1">
            <a:off x="4621758" y="1297514"/>
            <a:ext cx="1724025" cy="2623190"/>
            <a:chOff x="2714387" y="2125360"/>
            <a:chExt cx="1724025" cy="2623190"/>
          </a:xfrm>
        </p:grpSpPr>
        <p:grpSp>
          <p:nvGrpSpPr>
            <p:cNvPr id="34" name="Group 33"/>
            <p:cNvGrpSpPr/>
            <p:nvPr/>
          </p:nvGrpSpPr>
          <p:grpSpPr>
            <a:xfrm>
              <a:off x="2896283" y="3093459"/>
              <a:ext cx="615837" cy="404569"/>
              <a:chOff x="1595903" y="1923721"/>
              <a:chExt cx="615837" cy="404569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595903" y="1923721"/>
                <a:ext cx="324777" cy="3163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920684" y="1926884"/>
                <a:ext cx="291056" cy="401406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/>
            <p:cNvCxnSpPr/>
            <p:nvPr/>
          </p:nvCxnSpPr>
          <p:spPr>
            <a:xfrm flipH="1">
              <a:off x="2714387" y="2125360"/>
              <a:ext cx="1724025" cy="2623190"/>
            </a:xfrm>
            <a:prstGeom prst="line">
              <a:avLst/>
            </a:prstGeom>
            <a:ln>
              <a:solidFill>
                <a:srgbClr val="D89707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 userDrawn="1"/>
        </p:nvGrpSpPr>
        <p:grpSpPr>
          <a:xfrm>
            <a:off x="2866224" y="4029842"/>
            <a:ext cx="3354940" cy="516914"/>
            <a:chOff x="2549769" y="5366166"/>
            <a:chExt cx="3354941" cy="516914"/>
          </a:xfrm>
        </p:grpSpPr>
        <p:grpSp>
          <p:nvGrpSpPr>
            <p:cNvPr id="39" name="Group 38"/>
            <p:cNvGrpSpPr/>
            <p:nvPr/>
          </p:nvGrpSpPr>
          <p:grpSpPr>
            <a:xfrm flipV="1">
              <a:off x="3095441" y="5366166"/>
              <a:ext cx="1131405" cy="516914"/>
              <a:chOff x="663656" y="2014185"/>
              <a:chExt cx="1131405" cy="516914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663656" y="2014185"/>
                <a:ext cx="840349" cy="159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504005" y="2014344"/>
                <a:ext cx="291056" cy="516755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 flipV="1">
              <a:off x="2549769" y="5366166"/>
              <a:ext cx="3354941" cy="4703"/>
            </a:xfrm>
            <a:prstGeom prst="line">
              <a:avLst/>
            </a:prstGeom>
            <a:ln>
              <a:solidFill>
                <a:srgbClr val="D89707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1102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menitelny T Zme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Úvod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cs-CZ" dirty="0"/>
              <a:t>Uprav: Trojúhelník změny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7CDF2C-ADFD-C94F-B2AB-AED472E7870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4" name="Isosceles Triangle 23"/>
          <p:cNvSpPr/>
          <p:nvPr userDrawn="1"/>
        </p:nvSpPr>
        <p:spPr>
          <a:xfrm>
            <a:off x="2866224" y="1367364"/>
            <a:ext cx="3354940" cy="2559690"/>
          </a:xfrm>
          <a:prstGeom prst="triangle">
            <a:avLst/>
          </a:prstGeom>
          <a:gradFill>
            <a:gsLst>
              <a:gs pos="0">
                <a:srgbClr val="D89707"/>
              </a:gs>
              <a:gs pos="37000">
                <a:srgbClr val="FEC409"/>
              </a:gs>
            </a:gsLst>
          </a:gradFill>
          <a:ln>
            <a:gradFill flip="none" rotWithShape="1">
              <a:gsLst>
                <a:gs pos="0">
                  <a:srgbClr val="B99506"/>
                </a:gs>
                <a:gs pos="100000">
                  <a:srgbClr val="FFD300"/>
                </a:gs>
              </a:gsLst>
              <a:lin ang="5400000" scaled="0"/>
              <a:tileRect/>
            </a:gra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3200" b="1" dirty="0">
              <a:latin typeface="Cronos Pro"/>
              <a:cs typeface="Cronos Pro"/>
            </a:endParaRPr>
          </a:p>
          <a:p>
            <a:pPr algn="ctr"/>
            <a:endParaRPr lang="cs-CZ" sz="2400" b="1" dirty="0">
              <a:latin typeface="Cronos Pro"/>
              <a:cs typeface="Cronos Pro"/>
            </a:endParaRPr>
          </a:p>
          <a:p>
            <a:pPr algn="ctr"/>
            <a:endParaRPr lang="cs-CZ" sz="2400" b="1" dirty="0"/>
          </a:p>
          <a:p>
            <a:pPr algn="ctr"/>
            <a:endParaRPr lang="cs-CZ" sz="2400" b="1" dirty="0"/>
          </a:p>
          <a:p>
            <a:pPr algn="ctr"/>
            <a:endParaRPr lang="cs-CZ" sz="2400" b="1" dirty="0"/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2692416" y="1297514"/>
            <a:ext cx="1773767" cy="2629541"/>
            <a:chOff x="2375961" y="2616200"/>
            <a:chExt cx="1773767" cy="2629541"/>
          </a:xfrm>
        </p:grpSpPr>
        <p:grpSp>
          <p:nvGrpSpPr>
            <p:cNvPr id="29" name="Group 28"/>
            <p:cNvGrpSpPr/>
            <p:nvPr/>
          </p:nvGrpSpPr>
          <p:grpSpPr>
            <a:xfrm>
              <a:off x="2375961" y="3586405"/>
              <a:ext cx="857563" cy="401406"/>
              <a:chOff x="1075581" y="2416667"/>
              <a:chExt cx="857563" cy="401406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 flipV="1">
                <a:off x="1075581" y="2416667"/>
                <a:ext cx="566507" cy="1057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1642088" y="2416667"/>
                <a:ext cx="291056" cy="401406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30" name="Straight Connector 29"/>
            <p:cNvCxnSpPr/>
            <p:nvPr/>
          </p:nvCxnSpPr>
          <p:spPr>
            <a:xfrm flipH="1">
              <a:off x="2425466" y="2616200"/>
              <a:ext cx="1724262" cy="2629541"/>
            </a:xfrm>
            <a:prstGeom prst="line">
              <a:avLst/>
            </a:prstGeom>
            <a:ln>
              <a:solidFill>
                <a:srgbClr val="D89707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 userDrawn="1"/>
        </p:nvGrpSpPr>
        <p:grpSpPr>
          <a:xfrm flipH="1">
            <a:off x="4621758" y="1297514"/>
            <a:ext cx="1724025" cy="2623190"/>
            <a:chOff x="2714387" y="2125360"/>
            <a:chExt cx="1724025" cy="2623190"/>
          </a:xfrm>
        </p:grpSpPr>
        <p:grpSp>
          <p:nvGrpSpPr>
            <p:cNvPr id="34" name="Group 33"/>
            <p:cNvGrpSpPr/>
            <p:nvPr/>
          </p:nvGrpSpPr>
          <p:grpSpPr>
            <a:xfrm>
              <a:off x="2896283" y="3093459"/>
              <a:ext cx="615837" cy="404569"/>
              <a:chOff x="1595903" y="1923721"/>
              <a:chExt cx="615837" cy="404569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595903" y="1923721"/>
                <a:ext cx="324777" cy="3163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1920684" y="1926884"/>
                <a:ext cx="291056" cy="401406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35" name="Straight Connector 34"/>
            <p:cNvCxnSpPr/>
            <p:nvPr/>
          </p:nvCxnSpPr>
          <p:spPr>
            <a:xfrm flipH="1">
              <a:off x="2714387" y="2125360"/>
              <a:ext cx="1724025" cy="2623190"/>
            </a:xfrm>
            <a:prstGeom prst="line">
              <a:avLst/>
            </a:prstGeom>
            <a:ln>
              <a:solidFill>
                <a:srgbClr val="D89707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 userDrawn="1"/>
        </p:nvGrpSpPr>
        <p:grpSpPr>
          <a:xfrm>
            <a:off x="2866224" y="4029842"/>
            <a:ext cx="3354940" cy="516914"/>
            <a:chOff x="2549769" y="5366166"/>
            <a:chExt cx="3354941" cy="516914"/>
          </a:xfrm>
        </p:grpSpPr>
        <p:grpSp>
          <p:nvGrpSpPr>
            <p:cNvPr id="39" name="Group 38"/>
            <p:cNvGrpSpPr/>
            <p:nvPr/>
          </p:nvGrpSpPr>
          <p:grpSpPr>
            <a:xfrm flipV="1">
              <a:off x="3095441" y="5366166"/>
              <a:ext cx="1131405" cy="516914"/>
              <a:chOff x="663656" y="2014185"/>
              <a:chExt cx="1131405" cy="516914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>
                <a:off x="663656" y="2014185"/>
                <a:ext cx="840349" cy="159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>
                <a:off x="1504005" y="2014344"/>
                <a:ext cx="291056" cy="516755"/>
              </a:xfrm>
              <a:prstGeom prst="line">
                <a:avLst/>
              </a:prstGeom>
              <a:ln>
                <a:solidFill>
                  <a:srgbClr val="D89707"/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p:cxnSp>
          <p:nvCxnSpPr>
            <p:cNvPr id="40" name="Straight Connector 39"/>
            <p:cNvCxnSpPr/>
            <p:nvPr/>
          </p:nvCxnSpPr>
          <p:spPr>
            <a:xfrm flipV="1">
              <a:off x="2549769" y="5366166"/>
              <a:ext cx="3354941" cy="4703"/>
            </a:xfrm>
            <a:prstGeom prst="line">
              <a:avLst/>
            </a:prstGeom>
            <a:ln>
              <a:solidFill>
                <a:srgbClr val="D89707"/>
              </a:solidFill>
            </a:ln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3314676" y="2686048"/>
            <a:ext cx="2459593" cy="1285458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/>
                </a:solidFill>
                <a:latin typeface="Cronos Pro"/>
                <a:cs typeface="Cronos Pro"/>
              </a:defRPr>
            </a:lvl1pPr>
          </a:lstStyle>
          <a:p>
            <a:pPr lvl="0"/>
            <a:r>
              <a:rPr lang="cs-CZ" dirty="0"/>
              <a:t>U: změna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2336798" y="1918756"/>
            <a:ext cx="1007532" cy="434975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latin typeface="Cronos Pro"/>
                <a:cs typeface="Cronos Pro"/>
              </a:defRPr>
            </a:lvl1pPr>
          </a:lstStyle>
          <a:p>
            <a:pPr lvl="0"/>
            <a:r>
              <a:rPr lang="cs-CZ" dirty="0"/>
              <a:t>U: záměr</a:t>
            </a:r>
          </a:p>
        </p:txBody>
      </p:sp>
      <p:sp>
        <p:nvSpPr>
          <p:cNvPr id="43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5753650" y="1927223"/>
            <a:ext cx="926553" cy="43497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latin typeface="Cronos Pro"/>
                <a:cs typeface="Cronos Pro"/>
              </a:defRPr>
            </a:lvl1pPr>
          </a:lstStyle>
          <a:p>
            <a:pPr lvl="0"/>
            <a:r>
              <a:rPr lang="cs-CZ" dirty="0"/>
              <a:t>U: lidé</a:t>
            </a:r>
          </a:p>
        </p:txBody>
      </p:sp>
      <p:sp>
        <p:nvSpPr>
          <p:cNvPr id="44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3064932" y="4193641"/>
            <a:ext cx="1246676" cy="434975"/>
          </a:xfrm>
        </p:spPr>
        <p:txBody>
          <a:bodyPr>
            <a:normAutofit/>
          </a:bodyPr>
          <a:lstStyle>
            <a:lvl1pPr marL="0" indent="0" algn="r">
              <a:buNone/>
              <a:defRPr sz="1800" baseline="0">
                <a:latin typeface="Cronos Pro"/>
                <a:cs typeface="Cronos Pro"/>
              </a:defRPr>
            </a:lvl1pPr>
          </a:lstStyle>
          <a:p>
            <a:pPr lvl="0"/>
            <a:r>
              <a:rPr lang="cs-CZ" dirty="0"/>
              <a:t>U: prostředí</a:t>
            </a:r>
          </a:p>
        </p:txBody>
      </p:sp>
    </p:spTree>
    <p:extLst>
      <p:ext uri="{BB962C8B-B14F-4D97-AF65-F5344CB8AC3E}">
        <p14:creationId xmlns:p14="http://schemas.microsoft.com/office/powerpoint/2010/main" val="33138335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Uzaviraci LoC na st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532647"/>
            <a:ext cx="8229600" cy="1700934"/>
          </a:xfrm>
        </p:spPr>
        <p:txBody>
          <a:bodyPr>
            <a:normAutofit/>
          </a:bodyPr>
          <a:lstStyle>
            <a:lvl1pPr algn="ctr">
              <a:defRPr sz="3600" spc="2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cs-CZ" noProof="0" dirty="0"/>
              <a:t>Klikni a vepiš poselství na závěr</a:t>
            </a:r>
            <a:endParaRPr lang="cs-CZ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4705350"/>
            <a:ext cx="9144000" cy="438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Picture 3" descr="C:\Users\kal\Desktop\SAMBA\Shine_LightOfChange_01m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2200" y="2615448"/>
            <a:ext cx="1884065" cy="1335876"/>
          </a:xfrm>
          <a:prstGeom prst="rect">
            <a:avLst/>
          </a:prstGeom>
          <a:noFill/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6332" y="4705350"/>
            <a:ext cx="2497668" cy="438150"/>
          </a:xfrm>
        </p:spPr>
        <p:txBody>
          <a:bodyPr/>
          <a:lstStyle/>
          <a:p>
            <a:fld id="{76935EAB-5541-BC43-93A0-ED18F8A6C97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5926399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>
  <p:cSld name="Title &amp; Bullets">
    <p:bg>
      <p:bgPr>
        <a:solidFill>
          <a:srgbClr val="FFFFFF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892969" y="133945"/>
            <a:ext cx="73581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B43"/>
              </a:buClr>
              <a:buSzPts val="5400"/>
              <a:buFont typeface="Open Sans"/>
              <a:buNone/>
              <a:defRPr>
                <a:solidFill>
                  <a:srgbClr val="002B43"/>
                </a:solidFill>
                <a:latin typeface="+mn-lt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892969" y="1460004"/>
            <a:ext cx="7358100" cy="30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ctr" anchorCtr="0">
            <a:normAutofit/>
          </a:bodyPr>
          <a:lstStyle>
            <a:lvl1pPr marL="457200" lvl="0" indent="-520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8FBB23"/>
              </a:buClr>
              <a:buSzPts val="4600"/>
              <a:buFont typeface="Gill Sans"/>
              <a:buChar char="•"/>
              <a:defRPr>
                <a:solidFill>
                  <a:srgbClr val="8FBB23"/>
                </a:solidFill>
                <a:latin typeface="+mn-lt"/>
              </a:defRPr>
            </a:lvl1pPr>
            <a:lvl2pPr marL="914400" lvl="1" indent="-520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8FBB23"/>
              </a:buClr>
              <a:buSzPts val="4600"/>
              <a:buFont typeface="Gill Sans"/>
              <a:buChar char="–"/>
              <a:defRPr>
                <a:solidFill>
                  <a:srgbClr val="8FBB23"/>
                </a:solidFill>
              </a:defRPr>
            </a:lvl2pPr>
            <a:lvl3pPr marL="1371600" lvl="2" indent="-520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8FBB23"/>
              </a:buClr>
              <a:buSzPts val="4600"/>
              <a:buFont typeface="Gill Sans"/>
              <a:buChar char="•"/>
              <a:defRPr>
                <a:solidFill>
                  <a:srgbClr val="8FBB23"/>
                </a:solidFill>
              </a:defRPr>
            </a:lvl3pPr>
            <a:lvl4pPr marL="1828800" lvl="3" indent="-520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8FBB23"/>
              </a:buClr>
              <a:buSzPts val="4600"/>
              <a:buFont typeface="Gill Sans"/>
              <a:buChar char="–"/>
              <a:defRPr>
                <a:solidFill>
                  <a:srgbClr val="8FBB23"/>
                </a:solidFill>
              </a:defRPr>
            </a:lvl4pPr>
            <a:lvl5pPr marL="2286000" lvl="4" indent="-52070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8FBB23"/>
              </a:buClr>
              <a:buSzPts val="4600"/>
              <a:buFont typeface="Gill Sans"/>
              <a:buChar char="»"/>
              <a:defRPr>
                <a:solidFill>
                  <a:srgbClr val="8FBB23"/>
                </a:solidFill>
              </a:defRPr>
            </a:lvl5pPr>
            <a:lvl6pPr marL="2743200" lvl="5" indent="-355600" algn="l" rtl="0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/>
            </a:lvl6pPr>
            <a:lvl7pPr marL="3200400" lvl="6" indent="-355600" algn="l" rtl="0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/>
            </a:lvl7pPr>
            <a:lvl8pPr marL="3657600" lvl="7" indent="-355600" algn="l" rtl="0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/>
            </a:lvl8pPr>
            <a:lvl9pPr marL="4114800" lvl="8" indent="-355600" algn="l" rtl="0">
              <a:lnSpc>
                <a:spcPct val="100000"/>
              </a:lnSpc>
              <a:spcBef>
                <a:spcPts val="3100"/>
              </a:spcBef>
              <a:spcAft>
                <a:spcPts val="0"/>
              </a:spcAft>
              <a:buClr>
                <a:srgbClr val="FFFFFF"/>
              </a:buClr>
              <a:buSzPts val="20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4446984" y="4882307"/>
            <a:ext cx="241200" cy="1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750" tIns="32750" rIns="32750" bIns="327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Gill Sans"/>
              <a:buNone/>
              <a:defRPr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449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 userDrawn="1">
            <p:ph idx="1" hasCustomPrompt="1"/>
          </p:nvPr>
        </p:nvSpPr>
        <p:spPr>
          <a:xfrm>
            <a:off x="293218" y="1216604"/>
            <a:ext cx="8557568" cy="3141611"/>
          </a:xfrm>
        </p:spPr>
        <p:txBody>
          <a:bodyPr/>
          <a:lstStyle>
            <a:lvl1pPr>
              <a:defRPr baseline="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 noProof="0" dirty="0"/>
              <a:t>První úroveň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  <p:sp>
        <p:nvSpPr>
          <p:cNvPr id="30" name="Nadpis 29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0" dirty="0"/>
              <a:t>Nadpis (shrnutí stránky)</a:t>
            </a:r>
          </a:p>
        </p:txBody>
      </p:sp>
    </p:spTree>
    <p:extLst>
      <p:ext uri="{BB962C8B-B14F-4D97-AF65-F5344CB8AC3E}">
        <p14:creationId xmlns:p14="http://schemas.microsoft.com/office/powerpoint/2010/main" val="2633376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eviraci blok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39273"/>
            <a:ext cx="8229600" cy="1195826"/>
          </a:xfrm>
        </p:spPr>
        <p:txBody>
          <a:bodyPr>
            <a:noAutofit/>
          </a:bodyPr>
          <a:lstStyle>
            <a:lvl1pPr algn="l">
              <a:defRPr sz="4400" spc="3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cs-CZ" dirty="0"/>
              <a:t>Klikni a vepiš název bloku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2065867"/>
            <a:ext cx="8229600" cy="2760133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noProof="0" dirty="0"/>
              <a:t>Klikni a vepiš obsah bloku (textově max. 1 úroveň nebo schematicky)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6332" y="4705350"/>
            <a:ext cx="2497668" cy="43815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76935EAB-5541-BC43-93A0-ED18F8A6C97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87113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Jednoduc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1377" y="157211"/>
            <a:ext cx="8516112" cy="857250"/>
          </a:xfr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cs-CZ" noProof="0" dirty="0"/>
              <a:t>Klikni a vepiš název slajdu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  <a:lvl2pPr>
              <a:defRPr>
                <a:latin typeface="+mn-lt"/>
                <a:cs typeface="Arial" panose="020B0604020202020204" pitchFamily="34" charset="0"/>
              </a:defRPr>
            </a:lvl2pPr>
            <a:lvl3pPr>
              <a:defRPr>
                <a:latin typeface="+mn-lt"/>
                <a:cs typeface="Arial" panose="020B0604020202020204" pitchFamily="34" charset="0"/>
              </a:defRPr>
            </a:lvl3pPr>
            <a:lvl4pPr>
              <a:defRPr>
                <a:latin typeface="+mn-lt"/>
                <a:cs typeface="Arial" panose="020B0604020202020204" pitchFamily="34" charset="0"/>
              </a:defRPr>
            </a:lvl4pPr>
            <a:lvl5pPr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cs-CZ" noProof="0" dirty="0"/>
              <a:t>Zásadní sdělení</a:t>
            </a:r>
          </a:p>
          <a:p>
            <a:pPr lvl="1"/>
            <a:r>
              <a:rPr lang="cs-CZ" noProof="0" dirty="0"/>
              <a:t>Druhá úroveň sdělení</a:t>
            </a:r>
          </a:p>
          <a:p>
            <a:pPr lvl="2"/>
            <a:r>
              <a:rPr lang="cs-CZ" noProof="0" dirty="0"/>
              <a:t>Třetí úroveň sdělení</a:t>
            </a:r>
          </a:p>
          <a:p>
            <a:pPr lvl="3"/>
            <a:r>
              <a:rPr lang="cs-CZ" noProof="0" dirty="0"/>
              <a:t>Čtvrtá úroveň sdělení (pokud možno se vyhnout)</a:t>
            </a:r>
          </a:p>
          <a:p>
            <a:pPr lvl="4"/>
            <a:r>
              <a:rPr lang="cs-CZ" noProof="0" dirty="0"/>
              <a:t>Pátá úroveň sdělení (pokud možno se vyhnout)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4705350"/>
            <a:ext cx="91440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pc="1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Úvod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latin typeface="+mn-lt"/>
              </a:defRPr>
            </a:lvl1pPr>
          </a:lstStyle>
          <a:p>
            <a:fld id="{76935EAB-5541-BC43-93A0-ED18F8A6C97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92916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oj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4705350"/>
            <a:ext cx="91440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pc="1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Úvod</a:t>
            </a:r>
            <a:endParaRPr lang="cs-CZ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cs-CZ" noProof="0" dirty="0"/>
              <a:t>Klikni a vepiš název slajdu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1" y="1092519"/>
            <a:ext cx="4038601" cy="3358831"/>
          </a:xfrm>
        </p:spPr>
        <p:txBody>
          <a:bodyPr/>
          <a:lstStyle>
            <a:lvl1pPr>
              <a:defRPr sz="2800">
                <a:latin typeface="+mn-lt"/>
                <a:cs typeface="Arial" panose="020B0604020202020204" pitchFamily="34" charset="0"/>
              </a:defRPr>
            </a:lvl1pPr>
            <a:lvl2pPr>
              <a:defRPr sz="2400">
                <a:latin typeface="+mn-lt"/>
                <a:cs typeface="Arial" panose="020B0604020202020204" pitchFamily="34" charset="0"/>
              </a:defRPr>
            </a:lvl2pPr>
            <a:lvl3pPr>
              <a:defRPr sz="2000">
                <a:latin typeface="+mn-lt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 dirty="0"/>
              <a:t>Zásadní sdělení</a:t>
            </a:r>
          </a:p>
          <a:p>
            <a:pPr lvl="1"/>
            <a:r>
              <a:rPr lang="cs-CZ" noProof="0" dirty="0"/>
              <a:t>Druhá úroveň sdělení</a:t>
            </a:r>
          </a:p>
          <a:p>
            <a:pPr lvl="2"/>
            <a:r>
              <a:rPr lang="cs-CZ" noProof="0" dirty="0"/>
              <a:t>Třetí úroveň sdělení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092519"/>
            <a:ext cx="4038601" cy="3358830"/>
          </a:xfrm>
        </p:spPr>
        <p:txBody>
          <a:bodyPr/>
          <a:lstStyle>
            <a:lvl1pPr>
              <a:defRPr sz="2800">
                <a:latin typeface="+mn-lt"/>
                <a:cs typeface="Arial" panose="020B0604020202020204" pitchFamily="34" charset="0"/>
              </a:defRPr>
            </a:lvl1pPr>
            <a:lvl2pPr>
              <a:defRPr sz="2400">
                <a:latin typeface="+mn-lt"/>
                <a:cs typeface="Arial" panose="020B0604020202020204" pitchFamily="34" charset="0"/>
              </a:defRPr>
            </a:lvl2pPr>
            <a:lvl3pPr>
              <a:defRPr sz="2000">
                <a:latin typeface="+mn-lt"/>
                <a:cs typeface="Arial" panose="020B0604020202020204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0" dirty="0"/>
              <a:t>Zásadní sdělení</a:t>
            </a:r>
          </a:p>
          <a:p>
            <a:pPr lvl="1"/>
            <a:r>
              <a:rPr lang="cs-CZ" noProof="0" dirty="0"/>
              <a:t>Druhá úroveň sdělení</a:t>
            </a:r>
          </a:p>
          <a:p>
            <a:pPr lvl="2"/>
            <a:r>
              <a:rPr lang="cs-CZ" noProof="0" dirty="0"/>
              <a:t>Třetí úroveň sdělení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6935EAB-5541-BC43-93A0-ED18F8A6C97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9585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4705350"/>
            <a:ext cx="91440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pc="1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Úvod</a:t>
            </a:r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76935EAB-5541-BC43-93A0-ED18F8A6C97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44060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0" y="4705350"/>
            <a:ext cx="91440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spc="100">
                <a:solidFill>
                  <a:schemeClr val="tx1"/>
                </a:solidFill>
              </a:defRPr>
            </a:lvl1pPr>
          </a:lstStyle>
          <a:p>
            <a:r>
              <a:rPr lang="cs-CZ" dirty="0"/>
              <a:t>Úvod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35EAB-5541-BC43-93A0-ED18F8A6C97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983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Zcela Prazd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6332" y="4705350"/>
            <a:ext cx="2497668" cy="438150"/>
          </a:xfrm>
        </p:spPr>
        <p:txBody>
          <a:bodyPr/>
          <a:lstStyle/>
          <a:p>
            <a:fld id="{76935EAB-5541-BC43-93A0-ED18F8A6C97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3242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4:3 Pr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2324100" y="0"/>
            <a:ext cx="6819900" cy="51435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cs-CZ" dirty="0"/>
              <a:t>Vlož fotografii 4:3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2324100" cy="5143500"/>
          </a:xfrm>
        </p:spPr>
        <p:txBody>
          <a:bodyPr/>
          <a:lstStyle>
            <a:lvl1pPr marL="0" indent="0" algn="r">
              <a:buNone/>
              <a:defRPr>
                <a:latin typeface="Cronos Pro"/>
                <a:cs typeface="Cronos Pro"/>
              </a:defRPr>
            </a:lvl1pPr>
          </a:lstStyle>
          <a:p>
            <a:pPr lvl="0"/>
            <a:r>
              <a:rPr lang="cs-CZ" noProof="0" dirty="0"/>
              <a:t>Klikni a napiš popis obrázku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46332" y="4705350"/>
            <a:ext cx="2497668" cy="438150"/>
          </a:xfrm>
        </p:spPr>
        <p:txBody>
          <a:bodyPr/>
          <a:lstStyle/>
          <a:p>
            <a:fld id="{76935EAB-5541-BC43-93A0-ED18F8A6C97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01476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4:3 Le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819900" cy="5143500"/>
          </a:xfrm>
        </p:spPr>
        <p:txBody>
          <a:bodyPr/>
          <a:lstStyle/>
          <a:p>
            <a:r>
              <a:rPr lang="cs-CZ" dirty="0"/>
              <a:t>Vlož fotografii 4:3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26250" y="0"/>
            <a:ext cx="2324100" cy="5143500"/>
          </a:xfrm>
        </p:spPr>
        <p:txBody>
          <a:bodyPr/>
          <a:lstStyle>
            <a:lvl1pPr marL="0" indent="0">
              <a:buNone/>
              <a:defRPr baseline="0">
                <a:latin typeface="Cronos Pro"/>
                <a:cs typeface="Cronos Pro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cs-CZ" noProof="0" dirty="0"/>
              <a:t>Klikni a napiš popis obrázku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6251" y="4715934"/>
            <a:ext cx="2317749" cy="427567"/>
          </a:xfrm>
        </p:spPr>
        <p:txBody>
          <a:bodyPr/>
          <a:lstStyle/>
          <a:p>
            <a:fld id="{847CDF2C-ADFD-C94F-B2AB-AED472E7870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5326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rázek1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3600" y="1350"/>
            <a:ext cx="9136800" cy="5140800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899" y="4705350"/>
            <a:ext cx="9144002" cy="4381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200" b="0" spc="1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cs-CZ"/>
              <a:t>Úvod</a:t>
            </a:r>
            <a:endParaRPr lang="cs-CZ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1377" y="205979"/>
            <a:ext cx="851611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noProof="0" dirty="0"/>
              <a:t>Klikni a vepiš název slajdu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1377" y="1200151"/>
            <a:ext cx="8516112" cy="367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 dirty="0"/>
              <a:t>Zásadní sdělení</a:t>
            </a:r>
          </a:p>
          <a:p>
            <a:pPr lvl="1"/>
            <a:r>
              <a:rPr lang="cs-CZ" noProof="0" dirty="0"/>
              <a:t>Druhá úroveň sdělení</a:t>
            </a:r>
          </a:p>
          <a:p>
            <a:pPr lvl="2"/>
            <a:r>
              <a:rPr lang="cs-CZ" noProof="0" dirty="0"/>
              <a:t>Třetí úroveň sdělení</a:t>
            </a:r>
          </a:p>
          <a:p>
            <a:pPr lvl="3"/>
            <a:r>
              <a:rPr lang="cs-CZ" noProof="0" dirty="0"/>
              <a:t>Čtvrtá úroveň sdělení (pokud možno se vyhnout)</a:t>
            </a:r>
          </a:p>
          <a:p>
            <a:pPr lvl="4"/>
            <a:r>
              <a:rPr lang="cs-CZ" noProof="0" dirty="0"/>
              <a:t>Pátá úroveň sdělení (pokud možno se vyhnout)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46332" y="4705350"/>
            <a:ext cx="2497668" cy="43815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fld id="{76935EAB-5541-BC43-93A0-ED18F8A6C978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55660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4" r:id="rId2"/>
    <p:sldLayoutId id="2147483671" r:id="rId3"/>
    <p:sldLayoutId id="2147483673" r:id="rId4"/>
    <p:sldLayoutId id="2147483675" r:id="rId5"/>
    <p:sldLayoutId id="2147483676" r:id="rId6"/>
    <p:sldLayoutId id="2147483681" r:id="rId7"/>
    <p:sldLayoutId id="2147483684" r:id="rId8"/>
    <p:sldLayoutId id="2147483685" r:id="rId9"/>
    <p:sldLayoutId id="2147483688" r:id="rId10"/>
    <p:sldLayoutId id="2147483692" r:id="rId11"/>
    <p:sldLayoutId id="2147483700" r:id="rId12"/>
    <p:sldLayoutId id="2147483704" r:id="rId13"/>
    <p:sldLayoutId id="2147483705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n-lt"/>
          <a:ea typeface="+mj-ea"/>
          <a:cs typeface="Cronos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400" kern="1200">
          <a:solidFill>
            <a:schemeClr val="tx1"/>
          </a:solidFill>
          <a:latin typeface="+mn-lt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tx1"/>
          </a:solidFill>
          <a:latin typeface="+mn-lt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AD0DDA-6B3F-4612-9601-8506C7DE482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" y="813403"/>
            <a:ext cx="9144000" cy="1209675"/>
          </a:xfrm>
        </p:spPr>
        <p:txBody>
          <a:bodyPr>
            <a:normAutofit fontScale="90000"/>
          </a:bodyPr>
          <a:lstStyle/>
          <a:p>
            <a:pPr algn="ctr"/>
            <a:br>
              <a:rPr lang="cs-CZ" sz="4400" b="1" dirty="0"/>
            </a:br>
            <a:r>
              <a:rPr lang="pt-BR" sz="4400" b="1" dirty="0"/>
              <a:t>Řízení projektů 5.0 </a:t>
            </a:r>
            <a:br>
              <a:rPr lang="cs-CZ" sz="4400" b="1" dirty="0"/>
            </a:br>
            <a:r>
              <a:rPr lang="cs-CZ" sz="4400" b="1" dirty="0"/>
              <a:t>C</a:t>
            </a:r>
            <a:r>
              <a:rPr lang="pt-BR" sz="4400" b="1" dirty="0"/>
              <a:t>esta k úspěchu v AI době</a:t>
            </a:r>
            <a:br>
              <a:rPr lang="cs-CZ" sz="4400" b="1" dirty="0"/>
            </a:br>
            <a:br>
              <a:rPr lang="cs-CZ" sz="4400" b="1" dirty="0"/>
            </a:br>
            <a:br>
              <a:rPr lang="cs-CZ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cs-CZ" sz="40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37229C-53C5-8E71-3468-78A58987CE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23" y="2033590"/>
            <a:ext cx="2159753" cy="1587418"/>
          </a:xfrm>
          <a:prstGeom prst="rect">
            <a:avLst/>
          </a:prstGeom>
        </p:spPr>
      </p:pic>
      <p:sp>
        <p:nvSpPr>
          <p:cNvPr id="3" name="Google Shape;549;p30">
            <a:extLst>
              <a:ext uri="{FF2B5EF4-FFF2-40B4-BE49-F238E27FC236}">
                <a16:creationId xmlns:a16="http://schemas.microsoft.com/office/drawing/2014/main" id="{006BADFF-EF65-2BE7-B538-1709D53BCC52}"/>
              </a:ext>
            </a:extLst>
          </p:cNvPr>
          <p:cNvSpPr txBox="1"/>
          <p:nvPr/>
        </p:nvSpPr>
        <p:spPr>
          <a:xfrm>
            <a:off x="0" y="4053236"/>
            <a:ext cx="9144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cs-CZ" sz="24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Přemysl Hoffmann, Senior </a:t>
            </a:r>
            <a:r>
              <a:rPr lang="cs-CZ" sz="2400" b="1" dirty="0" err="1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consultant</a:t>
            </a:r>
            <a:endParaRPr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932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 txBox="1">
            <a:spLocks noGrp="1"/>
          </p:cNvSpPr>
          <p:nvPr>
            <p:ph type="ctrTitle"/>
          </p:nvPr>
        </p:nvSpPr>
        <p:spPr>
          <a:xfrm>
            <a:off x="638504" y="239273"/>
            <a:ext cx="8229600" cy="1340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br>
              <a:rPr lang="cs-CZ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B1250A17-F0E9-C6C6-E78B-6070BE4E919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b="1" cap="small" dirty="0">
                <a:solidFill>
                  <a:schemeClr val="bg1"/>
                </a:solidFill>
                <a:latin typeface="+mj-lt"/>
              </a:rPr>
              <a:t>  SCHOPNOSTI – Učení v digitálním prostředí</a:t>
            </a:r>
          </a:p>
        </p:txBody>
      </p:sp>
      <p:pic>
        <p:nvPicPr>
          <p:cNvPr id="8" name="Picture 2" descr="Pristup - tri pilire">
            <a:extLst>
              <a:ext uri="{FF2B5EF4-FFF2-40B4-BE49-F238E27FC236}">
                <a16:creationId xmlns:a16="http://schemas.microsoft.com/office/drawing/2014/main" id="{6FD81EE6-2E6D-DE1C-12E8-3B7D5A47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202" y="89679"/>
            <a:ext cx="819972" cy="7210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BE2FC400-F093-16B2-DFF0-8B5DC16BCB07}"/>
              </a:ext>
            </a:extLst>
          </p:cNvPr>
          <p:cNvSpPr/>
          <p:nvPr/>
        </p:nvSpPr>
        <p:spPr>
          <a:xfrm>
            <a:off x="8571185" y="403733"/>
            <a:ext cx="572815" cy="453517"/>
          </a:xfrm>
          <a:prstGeom prst="ellipse">
            <a:avLst/>
          </a:prstGeom>
          <a:noFill/>
          <a:ln w="66675"/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" name="Image 0" descr="/mnt/data/a_digital_style_digital_illustration_features_a_fr.png">
            <a:extLst>
              <a:ext uri="{FF2B5EF4-FFF2-40B4-BE49-F238E27FC236}">
                <a16:creationId xmlns:a16="http://schemas.microsoft.com/office/drawing/2014/main" id="{695B523C-5F03-F6AA-A830-3D72D1A4C3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91" r="9091"/>
          <a:stretch/>
        </p:blipFill>
        <p:spPr>
          <a:xfrm>
            <a:off x="638504" y="1031732"/>
            <a:ext cx="3822463" cy="3114600"/>
          </a:xfrm>
          <a:prstGeom prst="rect">
            <a:avLst/>
          </a:prstGeom>
        </p:spPr>
      </p:pic>
      <p:pic>
        <p:nvPicPr>
          <p:cNvPr id="4" name="Image 0" descr="/mnt/data/a_split_style_digital_illustration_features_two_st.png">
            <a:extLst>
              <a:ext uri="{FF2B5EF4-FFF2-40B4-BE49-F238E27FC236}">
                <a16:creationId xmlns:a16="http://schemas.microsoft.com/office/drawing/2014/main" id="{D305A5DF-5ED4-B8E7-D282-7F973726F3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025" r="14025"/>
          <a:stretch/>
        </p:blipFill>
        <p:spPr>
          <a:xfrm>
            <a:off x="5130881" y="1025618"/>
            <a:ext cx="3374615" cy="3126828"/>
          </a:xfrm>
          <a:prstGeom prst="rect">
            <a:avLst/>
          </a:prstGeom>
        </p:spPr>
      </p:pic>
      <p:sp>
        <p:nvSpPr>
          <p:cNvPr id="5" name="Shape 16">
            <a:extLst>
              <a:ext uri="{FF2B5EF4-FFF2-40B4-BE49-F238E27FC236}">
                <a16:creationId xmlns:a16="http://schemas.microsoft.com/office/drawing/2014/main" id="{7DCD0B8C-5A5B-D42F-770D-E8F36949799B}"/>
              </a:ext>
            </a:extLst>
          </p:cNvPr>
          <p:cNvSpPr/>
          <p:nvPr/>
        </p:nvSpPr>
        <p:spPr>
          <a:xfrm>
            <a:off x="5130881" y="4152446"/>
            <a:ext cx="3374615" cy="600970"/>
          </a:xfrm>
          <a:prstGeom prst="rect">
            <a:avLst/>
          </a:prstGeom>
          <a:solidFill>
            <a:schemeClr val="bg1">
              <a:alpha val="78000"/>
            </a:schemeClr>
          </a:solidFill>
          <a:ln w="12700">
            <a:solidFill>
              <a:srgbClr val="06111D">
                <a:alpha val="0"/>
              </a:srgbClr>
            </a:solidFill>
            <a:prstDash val="solid"/>
          </a:ln>
        </p:spPr>
        <p:txBody>
          <a:bodyPr/>
          <a:lstStyle/>
          <a:p>
            <a:pPr algn="ctr"/>
            <a:r>
              <a:rPr lang="en-US" sz="1600" b="1" dirty="0" err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Návyky</a:t>
            </a:r>
            <a:r>
              <a:rPr lang="en-US" sz="1600" b="1" dirty="0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pro </a:t>
            </a:r>
            <a:r>
              <a:rPr lang="en-US" sz="1600" b="1" dirty="0" err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svět</a:t>
            </a:r>
            <a:r>
              <a:rPr lang="en-US" sz="1600" b="1" dirty="0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1600" b="1" dirty="0" err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vyrušování</a:t>
            </a:r>
            <a:r>
              <a:rPr lang="en-US" sz="1600" b="1" dirty="0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br>
              <a:rPr lang="cs-CZ" sz="1600" b="1" dirty="0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</a:br>
            <a:r>
              <a:rPr lang="en-US" sz="1600" b="1" dirty="0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a </a:t>
            </a:r>
            <a:r>
              <a:rPr lang="en-US" sz="1600" b="1" dirty="0" err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rychlého</a:t>
            </a:r>
            <a:r>
              <a:rPr lang="en-US" sz="1600" b="1" dirty="0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 </a:t>
            </a:r>
            <a:r>
              <a:rPr lang="en-US" sz="1600" b="1" dirty="0" err="1">
                <a:solidFill>
                  <a:srgbClr val="F7FAFC"/>
                </a:solidFill>
                <a:latin typeface="Aptos Display" pitchFamily="34" charset="0"/>
                <a:ea typeface="Aptos Display" pitchFamily="34" charset="-122"/>
                <a:cs typeface="Aptos Display" pitchFamily="34" charset="-120"/>
              </a:rPr>
              <a:t>dopaminu</a:t>
            </a:r>
            <a:endParaRPr lang="en-US" sz="1600" dirty="0"/>
          </a:p>
        </p:txBody>
      </p:sp>
      <p:sp>
        <p:nvSpPr>
          <p:cNvPr id="6" name="Shape 16">
            <a:extLst>
              <a:ext uri="{FF2B5EF4-FFF2-40B4-BE49-F238E27FC236}">
                <a16:creationId xmlns:a16="http://schemas.microsoft.com/office/drawing/2014/main" id="{68DAB8AB-E5E4-1640-3B84-74198091CB73}"/>
              </a:ext>
            </a:extLst>
          </p:cNvPr>
          <p:cNvSpPr/>
          <p:nvPr/>
        </p:nvSpPr>
        <p:spPr>
          <a:xfrm>
            <a:off x="638504" y="4146332"/>
            <a:ext cx="3822463" cy="600970"/>
          </a:xfrm>
          <a:prstGeom prst="rect">
            <a:avLst/>
          </a:prstGeom>
          <a:solidFill>
            <a:schemeClr val="bg1">
              <a:alpha val="78000"/>
            </a:schemeClr>
          </a:solidFill>
          <a:ln w="12700">
            <a:solidFill>
              <a:srgbClr val="06111D">
                <a:alpha val="0"/>
              </a:srgbClr>
            </a:solidFill>
            <a:prstDash val="solid"/>
          </a:ln>
        </p:spPr>
        <p:txBody>
          <a:bodyPr/>
          <a:lstStyle/>
          <a:p>
            <a:pPr algn="ctr"/>
            <a:r>
              <a:rPr lang="cs-CZ" sz="1600" b="1" dirty="0">
                <a:solidFill>
                  <a:srgbClr val="F7FAFC"/>
                </a:solidFill>
                <a:latin typeface="Aptos Display" pitchFamily="34" charset="0"/>
              </a:rPr>
              <a:t>Studijní prostředí přizpůsobené</a:t>
            </a:r>
            <a:br>
              <a:rPr lang="cs-CZ" sz="1600" b="1" dirty="0">
                <a:solidFill>
                  <a:srgbClr val="F7FAFC"/>
                </a:solidFill>
                <a:latin typeface="Aptos Display" pitchFamily="34" charset="0"/>
              </a:rPr>
            </a:br>
            <a:r>
              <a:rPr lang="cs-CZ" sz="1600" b="1" dirty="0">
                <a:solidFill>
                  <a:srgbClr val="F7FAFC"/>
                </a:solidFill>
                <a:latin typeface="Aptos Display" pitchFamily="34" charset="0"/>
              </a:rPr>
              <a:t>vlastnímu tempu a stylu práce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4050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 txBox="1">
            <a:spLocks noGrp="1"/>
          </p:cNvSpPr>
          <p:nvPr>
            <p:ph type="ctrTitle"/>
          </p:nvPr>
        </p:nvSpPr>
        <p:spPr>
          <a:xfrm>
            <a:off x="638504" y="239273"/>
            <a:ext cx="8229600" cy="1340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br>
              <a:rPr lang="cs-CZ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B1250A17-F0E9-C6C6-E78B-6070BE4E919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cs-CZ" b="1" cap="small" dirty="0">
                <a:solidFill>
                  <a:schemeClr val="bg1"/>
                </a:solidFill>
                <a:latin typeface="+mj-lt"/>
              </a:rPr>
              <a:t>Modul: Učím se spolupráci (Projektové myšlení)</a:t>
            </a:r>
          </a:p>
        </p:txBody>
      </p:sp>
      <p:pic>
        <p:nvPicPr>
          <p:cNvPr id="2" name="Image 0" descr="/mnt/data/a_photograph_captures_four_construction_apprentice.png">
            <a:extLst>
              <a:ext uri="{FF2B5EF4-FFF2-40B4-BE49-F238E27FC236}">
                <a16:creationId xmlns:a16="http://schemas.microsoft.com/office/drawing/2014/main" id="{43648A29-5C41-92C9-57A7-8567FF1EDC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262" r="19262"/>
          <a:stretch/>
        </p:blipFill>
        <p:spPr>
          <a:xfrm>
            <a:off x="72163" y="2651687"/>
            <a:ext cx="2253179" cy="244344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5C17D27-4EEB-6DB4-ABD5-92A1F4B6F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62" y="854452"/>
            <a:ext cx="2951317" cy="1962781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3C8258E-E64C-9B03-0C25-8AFD94B81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5341" y="862112"/>
            <a:ext cx="4843467" cy="427639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4C1EAFC-E3D5-9F04-1A79-BD37394AB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1683" y="1073108"/>
            <a:ext cx="5412899" cy="409226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04BD545B-E9E9-8C5E-26EB-45B25045C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9821" y="1383361"/>
            <a:ext cx="5560044" cy="37551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A42E924-288F-51B6-BCBC-ECC47D35F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3054" y="1634239"/>
            <a:ext cx="4797975" cy="40572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447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 txBox="1">
            <a:spLocks noGrp="1"/>
          </p:cNvSpPr>
          <p:nvPr>
            <p:ph type="ctrTitle"/>
          </p:nvPr>
        </p:nvSpPr>
        <p:spPr>
          <a:xfrm>
            <a:off x="638504" y="239273"/>
            <a:ext cx="8229600" cy="1340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br>
              <a:rPr lang="cs-CZ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B1250A17-F0E9-C6C6-E78B-6070BE4E919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cs-CZ" sz="3400" b="1" cap="small" dirty="0">
                <a:solidFill>
                  <a:schemeClr val="bg1"/>
                </a:solidFill>
                <a:latin typeface="+mj-lt"/>
              </a:rPr>
              <a:t>Modul: Učím se být (Talentová dynamika a Návyky)</a:t>
            </a:r>
          </a:p>
        </p:txBody>
      </p:sp>
      <p:pic>
        <p:nvPicPr>
          <p:cNvPr id="16" name="Image 0" descr="/mnt/data/a_digital_illustration_in_an_educational_setting_s.png">
            <a:extLst>
              <a:ext uri="{FF2B5EF4-FFF2-40B4-BE49-F238E27FC236}">
                <a16:creationId xmlns:a16="http://schemas.microsoft.com/office/drawing/2014/main" id="{F2394BD8-519E-992B-5349-53AA05AB52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88" r="7088" b="15036"/>
          <a:stretch>
            <a:fillRect/>
          </a:stretch>
        </p:blipFill>
        <p:spPr>
          <a:xfrm>
            <a:off x="76813" y="903584"/>
            <a:ext cx="2822618" cy="1862894"/>
          </a:xfrm>
          <a:prstGeom prst="rect">
            <a:avLst/>
          </a:prstGeom>
        </p:spPr>
      </p:pic>
      <p:grpSp>
        <p:nvGrpSpPr>
          <p:cNvPr id="21" name="Skupina 20">
            <a:extLst>
              <a:ext uri="{FF2B5EF4-FFF2-40B4-BE49-F238E27FC236}">
                <a16:creationId xmlns:a16="http://schemas.microsoft.com/office/drawing/2014/main" id="{804D774F-4EF6-09BF-1AB3-9EC7D136E67F}"/>
              </a:ext>
            </a:extLst>
          </p:cNvPr>
          <p:cNvGrpSpPr/>
          <p:nvPr/>
        </p:nvGrpSpPr>
        <p:grpSpPr>
          <a:xfrm>
            <a:off x="225233" y="2630656"/>
            <a:ext cx="2801273" cy="2219868"/>
            <a:chOff x="809296" y="2673290"/>
            <a:chExt cx="2207927" cy="1760597"/>
          </a:xfrm>
        </p:grpSpPr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C8FF5241-00C6-B000-AD3F-DC11F78C5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96" y="2673290"/>
              <a:ext cx="2196663" cy="433469"/>
            </a:xfrm>
            <a:prstGeom prst="rect">
              <a:avLst/>
            </a:prstGeom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8F232180-E78B-D051-937B-DA24C8EC9E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297" y="3093164"/>
              <a:ext cx="2207926" cy="1340723"/>
            </a:xfrm>
            <a:prstGeom prst="rect">
              <a:avLst/>
            </a:prstGeom>
          </p:spPr>
        </p:pic>
      </p:grpSp>
      <p:pic>
        <p:nvPicPr>
          <p:cNvPr id="15" name="Obrázek 14">
            <a:extLst>
              <a:ext uri="{FF2B5EF4-FFF2-40B4-BE49-F238E27FC236}">
                <a16:creationId xmlns:a16="http://schemas.microsoft.com/office/drawing/2014/main" id="{043FDD03-AEFD-4668-8F6C-FE9B3A74F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3167" y="903584"/>
            <a:ext cx="5350515" cy="42568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4C9C4E9-7663-1B5A-48C8-44D927558D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7297" y="1193261"/>
            <a:ext cx="6528758" cy="39672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30CDCD69-7764-0C24-FB76-B12461E3E9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98622" y="1483187"/>
            <a:ext cx="4683107" cy="372361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16C8D62-FFEA-74AA-1C09-EC74B302DF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2906" y="1717580"/>
            <a:ext cx="6528758" cy="37189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C07EB1F-8C6F-6C8C-8561-9D43A3B9E3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3304" y="2056632"/>
            <a:ext cx="5831407" cy="477434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B14CF64-66E9-D7F5-8D63-D1341D0224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60427" y="2446163"/>
            <a:ext cx="5023494" cy="285835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9BDCC4B-B5DE-9539-FF13-D58340E54F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78865" y="2827283"/>
            <a:ext cx="5797893" cy="310453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8344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>
          <a:extLst>
            <a:ext uri="{FF2B5EF4-FFF2-40B4-BE49-F238E27FC236}">
              <a16:creationId xmlns:a16="http://schemas.microsoft.com/office/drawing/2014/main" id="{9A64BC71-2871-046C-B8F8-BBD9832B3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0">
            <a:extLst>
              <a:ext uri="{FF2B5EF4-FFF2-40B4-BE49-F238E27FC236}">
                <a16:creationId xmlns:a16="http://schemas.microsoft.com/office/drawing/2014/main" id="{0951C72A-26E7-965F-F8A6-06851E0A6E3C}"/>
              </a:ext>
            </a:extLst>
          </p:cNvPr>
          <p:cNvSpPr/>
          <p:nvPr/>
        </p:nvSpPr>
        <p:spPr>
          <a:xfrm>
            <a:off x="0" y="2761275"/>
            <a:ext cx="9144000" cy="2382225"/>
          </a:xfrm>
          <a:prstGeom prst="rect">
            <a:avLst/>
          </a:prstGeom>
          <a:solidFill>
            <a:srgbClr val="FDCC0A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p30">
            <a:extLst>
              <a:ext uri="{FF2B5EF4-FFF2-40B4-BE49-F238E27FC236}">
                <a16:creationId xmlns:a16="http://schemas.microsoft.com/office/drawing/2014/main" id="{6ABDB636-2903-515C-7A4F-20DF63976622}"/>
              </a:ext>
            </a:extLst>
          </p:cNvPr>
          <p:cNvSpPr txBox="1"/>
          <p:nvPr/>
        </p:nvSpPr>
        <p:spPr>
          <a:xfrm>
            <a:off x="292364" y="3012712"/>
            <a:ext cx="256483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cs-CZ" sz="2400" b="1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Přemysl Hoffmann</a:t>
            </a:r>
            <a:endParaRPr sz="2400" dirty="0">
              <a:latin typeface="+mj-lt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6FEB863-457C-27B6-AA69-6BFF4D0679B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75" y="725772"/>
            <a:ext cx="2154345" cy="107831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15CE646-4B43-CB44-B402-A8A559B74A1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26" y="245601"/>
            <a:ext cx="2975741" cy="4463612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69B0D68-B1A2-8FE9-54F7-03AD8219CE2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46" t="42393" r="20420" b="11602"/>
          <a:stretch>
            <a:fillRect/>
          </a:stretch>
        </p:blipFill>
        <p:spPr>
          <a:xfrm>
            <a:off x="6988399" y="3002596"/>
            <a:ext cx="1770722" cy="1706617"/>
          </a:xfrm>
          <a:prstGeom prst="rect">
            <a:avLst/>
          </a:prstGeom>
        </p:spPr>
      </p:pic>
      <p:sp>
        <p:nvSpPr>
          <p:cNvPr id="11" name="Google Shape;549;p30">
            <a:extLst>
              <a:ext uri="{FF2B5EF4-FFF2-40B4-BE49-F238E27FC236}">
                <a16:creationId xmlns:a16="http://schemas.microsoft.com/office/drawing/2014/main" id="{8DEE5666-1ECB-6652-DC35-A03BDB788ED9}"/>
              </a:ext>
            </a:extLst>
          </p:cNvPr>
          <p:cNvSpPr txBox="1"/>
          <p:nvPr/>
        </p:nvSpPr>
        <p:spPr>
          <a:xfrm>
            <a:off x="292364" y="4247548"/>
            <a:ext cx="256483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cs-CZ" sz="2000" b="1" u="sng" dirty="0">
                <a:solidFill>
                  <a:schemeClr val="dk1"/>
                </a:solidFill>
                <a:latin typeface="+mj-lt"/>
                <a:ea typeface="Arial"/>
                <a:cs typeface="Arial"/>
                <a:sym typeface="Arial"/>
              </a:rPr>
              <a:t>www.shine.cz</a:t>
            </a:r>
            <a:endParaRPr sz="2000" u="sng" dirty="0">
              <a:latin typeface="+mj-lt"/>
            </a:endParaRPr>
          </a:p>
        </p:txBody>
      </p:sp>
      <p:sp>
        <p:nvSpPr>
          <p:cNvPr id="12" name="Google Shape;549;p30">
            <a:extLst>
              <a:ext uri="{FF2B5EF4-FFF2-40B4-BE49-F238E27FC236}">
                <a16:creationId xmlns:a16="http://schemas.microsoft.com/office/drawing/2014/main" id="{2189BC54-59D2-2CB2-DC76-1ABDA20512E3}"/>
              </a:ext>
            </a:extLst>
          </p:cNvPr>
          <p:cNvSpPr txBox="1"/>
          <p:nvPr/>
        </p:nvSpPr>
        <p:spPr>
          <a:xfrm>
            <a:off x="292364" y="3630130"/>
            <a:ext cx="33389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cs-CZ" sz="2000" b="1" u="sng" dirty="0">
                <a:solidFill>
                  <a:schemeClr val="dk1"/>
                </a:solidFill>
                <a:latin typeface="+mj-lt"/>
                <a:cs typeface="Arial"/>
                <a:sym typeface="Arial"/>
              </a:rPr>
              <a:t>premysl.hoffmann@shine.cz</a:t>
            </a:r>
            <a:endParaRPr sz="2000" u="sng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909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07F17-3D54-6C38-E18B-4B975094A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C05B554-DFE4-A691-61EB-D571C650DC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6254387"/>
              </p:ext>
            </p:extLst>
          </p:nvPr>
        </p:nvGraphicFramePr>
        <p:xfrm>
          <a:off x="1797270" y="400917"/>
          <a:ext cx="5880538" cy="4340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ovéPole 7">
            <a:extLst>
              <a:ext uri="{FF2B5EF4-FFF2-40B4-BE49-F238E27FC236}">
                <a16:creationId xmlns:a16="http://schemas.microsoft.com/office/drawing/2014/main" id="{B85943AA-2DD1-4408-76D3-7D0E4A32D60D}"/>
              </a:ext>
            </a:extLst>
          </p:cNvPr>
          <p:cNvSpPr txBox="1"/>
          <p:nvPr/>
        </p:nvSpPr>
        <p:spPr>
          <a:xfrm>
            <a:off x="474738" y="208516"/>
            <a:ext cx="1777153" cy="559640"/>
          </a:xfrm>
          <a:prstGeom prst="rect">
            <a:avLst/>
          </a:prstGeom>
          <a:noFill/>
          <a:ln/>
        </p:spPr>
        <p:txBody>
          <a:bodyPr wrap="none" lIns="0" tIns="0" rIns="0" bIns="127508" rtlCol="0" anchor="ctr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5C4C40"/>
                </a:solidFill>
              </a:defRPr>
            </a:lvl1pPr>
          </a:lstStyle>
          <a:p>
            <a:r>
              <a:rPr lang="cs-CZ" sz="2800" dirty="0"/>
              <a:t>Škola SHINE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4600E42-9FF3-D5CB-56C6-78DCE47A5C1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779" y="2293225"/>
            <a:ext cx="1587906" cy="11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7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4">
            <a:extLst>
              <a:ext uri="{FF2B5EF4-FFF2-40B4-BE49-F238E27FC236}">
                <a16:creationId xmlns:a16="http://schemas.microsoft.com/office/drawing/2014/main" id="{22C09685-D055-5147-96EC-47A9CA3FE33F}"/>
              </a:ext>
            </a:extLst>
          </p:cNvPr>
          <p:cNvGrpSpPr/>
          <p:nvPr/>
        </p:nvGrpSpPr>
        <p:grpSpPr>
          <a:xfrm>
            <a:off x="2307321" y="1014462"/>
            <a:ext cx="6578742" cy="3855412"/>
            <a:chOff x="472728" y="1001947"/>
            <a:chExt cx="6985774" cy="4065637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AB96C09A-C71F-F070-A8E4-AFFFDE413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8" t="2766" r="1559" b="2018"/>
            <a:stretch/>
          </p:blipFill>
          <p:spPr>
            <a:xfrm>
              <a:off x="472728" y="1001947"/>
              <a:ext cx="6985774" cy="3987385"/>
            </a:xfrm>
            <a:prstGeom prst="rect">
              <a:avLst/>
            </a:prstGeom>
          </p:spPr>
        </p:pic>
        <p:sp>
          <p:nvSpPr>
            <p:cNvPr id="4" name="Obdélník 3">
              <a:extLst>
                <a:ext uri="{FF2B5EF4-FFF2-40B4-BE49-F238E27FC236}">
                  <a16:creationId xmlns:a16="http://schemas.microsoft.com/office/drawing/2014/main" id="{BE68151A-A214-319F-5AA3-A958C76EF1E4}"/>
                </a:ext>
              </a:extLst>
            </p:cNvPr>
            <p:cNvSpPr/>
            <p:nvPr/>
          </p:nvSpPr>
          <p:spPr>
            <a:xfrm>
              <a:off x="6469039" y="4210334"/>
              <a:ext cx="989462" cy="857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Řečová bublina: obdélníkový bublinový popisek 7">
            <a:extLst>
              <a:ext uri="{FF2B5EF4-FFF2-40B4-BE49-F238E27FC236}">
                <a16:creationId xmlns:a16="http://schemas.microsoft.com/office/drawing/2014/main" id="{5DC1B997-B1D9-9689-CA9A-235C83C8490F}"/>
              </a:ext>
            </a:extLst>
          </p:cNvPr>
          <p:cNvSpPr/>
          <p:nvPr/>
        </p:nvSpPr>
        <p:spPr>
          <a:xfrm>
            <a:off x="432807" y="1578664"/>
            <a:ext cx="1644821" cy="2873775"/>
          </a:xfrm>
          <a:prstGeom prst="wedgeRectCallout">
            <a:avLst>
              <a:gd name="adj1" fmla="val 39963"/>
              <a:gd name="adj2" fmla="val -56354"/>
            </a:avLst>
          </a:prstGeom>
          <a:solidFill>
            <a:schemeClr val="bg1">
              <a:lumMod val="95000"/>
            </a:schemeClr>
          </a:solidFill>
          <a:ln>
            <a:solidFill>
              <a:srgbClr val="FFD10D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36000" tIns="36000" rIns="36000" bIns="36000" rtlCol="0" anchor="ctr"/>
          <a:lstStyle/>
          <a:p>
            <a:pPr marL="288000" indent="-2160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</a:rPr>
              <a:t>Digitalizace,  propojování fyzického a virtuálního prostoru</a:t>
            </a:r>
            <a:endParaRPr lang="cs-CZ" sz="1700" dirty="0"/>
          </a:p>
          <a:p>
            <a:pPr marL="288000" indent="-2160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</a:rPr>
              <a:t>Společenská odpovědnost, humanita</a:t>
            </a:r>
          </a:p>
          <a:p>
            <a:pPr marL="288000" indent="-2160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</a:rPr>
              <a:t>Udržitelnost</a:t>
            </a:r>
          </a:p>
          <a:p>
            <a:pPr marL="288000" indent="-216000">
              <a:lnSpc>
                <a:spcPct val="9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sz="1700" dirty="0">
                <a:solidFill>
                  <a:schemeClr val="tx1"/>
                </a:solidFill>
              </a:rPr>
              <a:t>Volný čas</a:t>
            </a: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0D4F9C15-9307-9586-C447-D9D8B20DE6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lvl="0" algn="ctr">
              <a:spcBef>
                <a:spcPct val="0"/>
              </a:spcBef>
              <a:buNone/>
              <a:defRPr sz="3200">
                <a:solidFill>
                  <a:schemeClr val="bg1"/>
                </a:solidFill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cs-CZ" b="1" cap="small" dirty="0">
                <a:solidFill>
                  <a:schemeClr val="tx1"/>
                </a:solidFill>
              </a:rPr>
              <a:t>Od lovců a sběračů k Society 5.0</a:t>
            </a:r>
          </a:p>
        </p:txBody>
      </p:sp>
    </p:spTree>
    <p:extLst>
      <p:ext uri="{BB962C8B-B14F-4D97-AF65-F5344CB8AC3E}">
        <p14:creationId xmlns:p14="http://schemas.microsoft.com/office/powerpoint/2010/main" val="298144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6F635108-BB28-C542-314B-7BA5899FF96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cs-CZ" sz="3200" b="1" cap="small" dirty="0">
                <a:latin typeface="+mn-lt"/>
                <a:cs typeface="Arial" panose="020B0604020202020204" pitchFamily="34" charset="0"/>
              </a:rPr>
              <a:t>Svět </a:t>
            </a:r>
            <a:r>
              <a:rPr lang="cs-CZ" sz="3200" b="1" cap="small" dirty="0"/>
              <a:t>dříve a nyní</a:t>
            </a:r>
            <a:r>
              <a:rPr lang="cs-CZ" sz="3200" b="1" cap="small" dirty="0">
                <a:latin typeface="+mn-lt"/>
                <a:cs typeface="Arial" panose="020B0604020202020204" pitchFamily="34" charset="0"/>
              </a:rPr>
              <a:t>…</a:t>
            </a:r>
            <a:endParaRPr lang="cs-CZ" sz="1600" b="1" cap="small" dirty="0"/>
          </a:p>
        </p:txBody>
      </p:sp>
      <p:pic>
        <p:nvPicPr>
          <p:cNvPr id="2" name="Image 0" descr="/mnt/data/a_split_digital_digital_illustration_is_divided_in.png">
            <a:extLst>
              <a:ext uri="{FF2B5EF4-FFF2-40B4-BE49-F238E27FC236}">
                <a16:creationId xmlns:a16="http://schemas.microsoft.com/office/drawing/2014/main" id="{7AEC37E5-6EF2-FB3F-0463-F29356E66C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44" b="2644"/>
          <a:stretch/>
        </p:blipFill>
        <p:spPr>
          <a:xfrm>
            <a:off x="1418476" y="1078151"/>
            <a:ext cx="6053328" cy="3822192"/>
          </a:xfrm>
          <a:prstGeom prst="rect">
            <a:avLst/>
          </a:prstGeom>
        </p:spPr>
      </p:pic>
      <p:sp>
        <p:nvSpPr>
          <p:cNvPr id="7" name="Shape 20">
            <a:extLst>
              <a:ext uri="{FF2B5EF4-FFF2-40B4-BE49-F238E27FC236}">
                <a16:creationId xmlns:a16="http://schemas.microsoft.com/office/drawing/2014/main" id="{E031F728-96FF-260E-4927-ABAC9F624BF1}"/>
              </a:ext>
            </a:extLst>
          </p:cNvPr>
          <p:cNvSpPr/>
          <p:nvPr/>
        </p:nvSpPr>
        <p:spPr>
          <a:xfrm>
            <a:off x="253720" y="1114622"/>
            <a:ext cx="1418476" cy="422516"/>
          </a:xfrm>
          <a:prstGeom prst="roundRect">
            <a:avLst/>
          </a:prstGeom>
          <a:solidFill>
            <a:schemeClr val="tx1"/>
          </a:solidFill>
          <a:ln w="12700">
            <a:solidFill>
              <a:srgbClr val="F6AD55"/>
            </a:solidFill>
            <a:prstDash val="solid"/>
          </a:ln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Svět stability a předvídatelnosti</a:t>
            </a:r>
          </a:p>
        </p:txBody>
      </p:sp>
      <p:sp>
        <p:nvSpPr>
          <p:cNvPr id="8" name="Shape 22">
            <a:extLst>
              <a:ext uri="{FF2B5EF4-FFF2-40B4-BE49-F238E27FC236}">
                <a16:creationId xmlns:a16="http://schemas.microsoft.com/office/drawing/2014/main" id="{429BF1BF-DABE-9C33-5B25-726956975902}"/>
              </a:ext>
            </a:extLst>
          </p:cNvPr>
          <p:cNvSpPr/>
          <p:nvPr/>
        </p:nvSpPr>
        <p:spPr>
          <a:xfrm>
            <a:off x="7085654" y="1114622"/>
            <a:ext cx="2005794" cy="705665"/>
          </a:xfrm>
          <a:prstGeom prst="roundRect">
            <a:avLst/>
          </a:prstGeom>
          <a:solidFill>
            <a:schemeClr val="tx2"/>
          </a:solidFill>
          <a:ln w="12700">
            <a:solidFill>
              <a:srgbClr val="4FD1C5"/>
            </a:solidFill>
            <a:prstDash val="solid"/>
          </a:ln>
        </p:spPr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Svět diskontinuity a změn</a:t>
            </a:r>
            <a:endParaRPr lang="cs-CZ" dirty="0"/>
          </a:p>
          <a:p>
            <a:endParaRPr lang="cs-CZ" dirty="0"/>
          </a:p>
        </p:txBody>
      </p:sp>
      <p:sp>
        <p:nvSpPr>
          <p:cNvPr id="9" name="Shape 20">
            <a:extLst>
              <a:ext uri="{FF2B5EF4-FFF2-40B4-BE49-F238E27FC236}">
                <a16:creationId xmlns:a16="http://schemas.microsoft.com/office/drawing/2014/main" id="{6910DEB9-BF0E-5018-CBBD-7CAE587594D5}"/>
              </a:ext>
            </a:extLst>
          </p:cNvPr>
          <p:cNvSpPr/>
          <p:nvPr/>
        </p:nvSpPr>
        <p:spPr>
          <a:xfrm>
            <a:off x="253720" y="1593683"/>
            <a:ext cx="1418476" cy="705664"/>
          </a:xfrm>
          <a:prstGeom prst="roundRect">
            <a:avLst/>
          </a:prstGeom>
          <a:solidFill>
            <a:schemeClr val="tx1"/>
          </a:solidFill>
          <a:ln w="12700">
            <a:solidFill>
              <a:srgbClr val="F6AD55"/>
            </a:solidFill>
            <a:prstDash val="solid"/>
          </a:ln>
        </p:spPr>
        <p:txBody>
          <a:bodyPr/>
          <a:lstStyle/>
          <a:p>
            <a:r>
              <a:rPr lang="cs-CZ" dirty="0">
                <a:solidFill>
                  <a:schemeClr val="bg1"/>
                </a:solidFill>
              </a:rPr>
              <a:t>„</a:t>
            </a:r>
            <a:r>
              <a:rPr lang="cs-CZ" dirty="0" err="1">
                <a:solidFill>
                  <a:schemeClr val="bg1"/>
                </a:solidFill>
              </a:rPr>
              <a:t>Production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factory</a:t>
            </a:r>
            <a:r>
              <a:rPr lang="cs-CZ" dirty="0">
                <a:solidFill>
                  <a:schemeClr val="bg1"/>
                </a:solidFill>
              </a:rPr>
              <a:t>“</a:t>
            </a:r>
          </a:p>
        </p:txBody>
      </p:sp>
      <p:sp>
        <p:nvSpPr>
          <p:cNvPr id="10" name="Shape 22">
            <a:extLst>
              <a:ext uri="{FF2B5EF4-FFF2-40B4-BE49-F238E27FC236}">
                <a16:creationId xmlns:a16="http://schemas.microsoft.com/office/drawing/2014/main" id="{60A3D6D9-7227-ABE9-89B5-F75414CCA8FE}"/>
              </a:ext>
            </a:extLst>
          </p:cNvPr>
          <p:cNvSpPr/>
          <p:nvPr/>
        </p:nvSpPr>
        <p:spPr>
          <a:xfrm>
            <a:off x="7085654" y="1856758"/>
            <a:ext cx="2005794" cy="442589"/>
          </a:xfrm>
          <a:prstGeom prst="roundRect">
            <a:avLst/>
          </a:prstGeom>
          <a:solidFill>
            <a:schemeClr val="tx2"/>
          </a:solidFill>
          <a:ln w="12700">
            <a:solidFill>
              <a:srgbClr val="4FD1C5"/>
            </a:solidFill>
            <a:prstDash val="solid"/>
          </a:ln>
        </p:spPr>
        <p:txBody>
          <a:bodyPr/>
          <a:lstStyle/>
          <a:p>
            <a:r>
              <a:rPr lang="cs-CZ" dirty="0">
                <a:cs typeface="Arial" panose="020B0604020202020204" pitchFamily="34" charset="0"/>
              </a:rPr>
              <a:t>„</a:t>
            </a:r>
            <a:r>
              <a:rPr lang="cs-CZ" dirty="0" err="1">
                <a:cs typeface="Arial" panose="020B0604020202020204" pitchFamily="34" charset="0"/>
              </a:rPr>
              <a:t>Decision</a:t>
            </a:r>
            <a:r>
              <a:rPr lang="cs-CZ" dirty="0">
                <a:cs typeface="Arial" panose="020B0604020202020204" pitchFamily="34" charset="0"/>
              </a:rPr>
              <a:t> </a:t>
            </a:r>
            <a:r>
              <a:rPr lang="cs-CZ" dirty="0" err="1">
                <a:cs typeface="Arial" panose="020B0604020202020204" pitchFamily="34" charset="0"/>
              </a:rPr>
              <a:t>factory</a:t>
            </a:r>
            <a:r>
              <a:rPr lang="cs-CZ" dirty="0">
                <a:cs typeface="Arial" panose="020B0604020202020204" pitchFamily="34" charset="0"/>
              </a:rPr>
              <a:t>“</a:t>
            </a:r>
            <a:endParaRPr lang="cs-CZ" dirty="0"/>
          </a:p>
        </p:txBody>
      </p:sp>
      <p:sp>
        <p:nvSpPr>
          <p:cNvPr id="11" name="Zástupný symbol pro zápatí 4">
            <a:extLst>
              <a:ext uri="{FF2B5EF4-FFF2-40B4-BE49-F238E27FC236}">
                <a16:creationId xmlns:a16="http://schemas.microsoft.com/office/drawing/2014/main" id="{4B0EBD77-F0DE-818D-FA0E-A58D81BBE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4900342"/>
            <a:ext cx="9144000" cy="243157"/>
          </a:xfrm>
        </p:spPr>
        <p:txBody>
          <a:bodyPr/>
          <a:lstStyle/>
          <a:p>
            <a:pPr algn="r"/>
            <a:r>
              <a:rPr lang="en-US" dirty="0" err="1"/>
              <a:t>Zdroj</a:t>
            </a:r>
            <a:r>
              <a:rPr lang="en-US" dirty="0"/>
              <a:t>: Rodger L. Martin, Har</a:t>
            </a:r>
            <a:r>
              <a:rPr lang="cs-CZ" dirty="0"/>
              <a:t>v</a:t>
            </a:r>
            <a:r>
              <a:rPr lang="en-US" dirty="0" err="1"/>
              <a:t>ard</a:t>
            </a:r>
            <a:r>
              <a:rPr lang="en-US" dirty="0"/>
              <a:t> Business Review</a:t>
            </a:r>
            <a:r>
              <a:rPr lang="cs-CZ" dirty="0"/>
              <a:t>,</a:t>
            </a:r>
            <a:r>
              <a:rPr lang="en-US" dirty="0"/>
              <a:t> Oct.2013 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1BDE94E1-ABF0-1A5F-4BBC-09F19DB5E8F5}"/>
              </a:ext>
            </a:extLst>
          </p:cNvPr>
          <p:cNvSpPr/>
          <p:nvPr/>
        </p:nvSpPr>
        <p:spPr>
          <a:xfrm>
            <a:off x="1418476" y="2979996"/>
            <a:ext cx="6201524" cy="19203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19B87D45-E9EF-69CF-43AB-235FA74E5732}"/>
              </a:ext>
            </a:extLst>
          </p:cNvPr>
          <p:cNvSpPr/>
          <p:nvPr/>
        </p:nvSpPr>
        <p:spPr>
          <a:xfrm>
            <a:off x="4445140" y="1078151"/>
            <a:ext cx="4698860" cy="20118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01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A8856EF-56F3-A1F8-C5C5-9CCA4EFEBA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136" y="857250"/>
            <a:ext cx="4906033" cy="2837136"/>
          </a:xfrm>
          <a:prstGeom prst="rect">
            <a:avLst/>
          </a:prstGeom>
        </p:spPr>
      </p:pic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415879079"/>
              </p:ext>
            </p:extLst>
          </p:nvPr>
        </p:nvGraphicFramePr>
        <p:xfrm>
          <a:off x="-99060" y="857250"/>
          <a:ext cx="6957060" cy="4156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Obdélník 2"/>
          <p:cNvSpPr/>
          <p:nvPr/>
        </p:nvSpPr>
        <p:spPr>
          <a:xfrm>
            <a:off x="2290230" y="4623768"/>
            <a:ext cx="6349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i="1" dirty="0"/>
              <a:t>Zdroj: </a:t>
            </a:r>
            <a:r>
              <a:rPr lang="en-US" i="1" dirty="0"/>
              <a:t>IBM: Augmented work  for an automated, AI-driven world (2023)</a:t>
            </a:r>
            <a:endParaRPr lang="cs-CZ" dirty="0"/>
          </a:p>
        </p:txBody>
      </p:sp>
      <p:sp>
        <p:nvSpPr>
          <p:cNvPr id="2" name="Nadpis 2">
            <a:extLst>
              <a:ext uri="{FF2B5EF4-FFF2-40B4-BE49-F238E27FC236}">
                <a16:creationId xmlns:a16="http://schemas.microsoft.com/office/drawing/2014/main" id="{25932C09-0C0B-5863-EDE0-BB0F9A861DF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cs-CZ" b="1" cap="small" dirty="0">
                <a:latin typeface="+mj-lt"/>
              </a:rPr>
              <a:t>4 klíčové schopnosti v době AI</a:t>
            </a:r>
          </a:p>
        </p:txBody>
      </p:sp>
    </p:spTree>
    <p:extLst>
      <p:ext uri="{BB962C8B-B14F-4D97-AF65-F5344CB8AC3E}">
        <p14:creationId xmlns:p14="http://schemas.microsoft.com/office/powerpoint/2010/main" val="41570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0AAD66-A3BC-4AEA-BDAB-454B588886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370AAD66-A3BC-4AEA-BDAB-454B588886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A0ED4C4-086B-4BE6-8C8D-A2360B489A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2A0ED4C4-086B-4BE6-8C8D-A2360B489A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DF12C24-3759-4795-8649-FDED2AF174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DDF12C24-3759-4795-8649-FDED2AF174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B49D2F3-17AF-4909-A784-85196EAE5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EB49D2F3-17AF-4909-A784-85196EAE59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3"/>
          <p:cNvSpPr/>
          <p:nvPr/>
        </p:nvSpPr>
        <p:spPr>
          <a:xfrm>
            <a:off x="6311462" y="3039138"/>
            <a:ext cx="2779986" cy="1350910"/>
          </a:xfrm>
          <a:prstGeom prst="cloudCallout">
            <a:avLst>
              <a:gd name="adj1" fmla="val -55190"/>
              <a:gd name="adj2" fmla="val 49053"/>
            </a:avLst>
          </a:prstGeom>
          <a:ln>
            <a:headEnd type="none" w="sm" len="sm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36000" bIns="0" anchor="ctr" anchorCtr="0">
            <a:noAutofit/>
          </a:bodyPr>
          <a:lstStyle/>
          <a:p>
            <a:pPr algn="ctr">
              <a:lnSpc>
                <a:spcPct val="85000"/>
              </a:lnSpc>
              <a:buClr>
                <a:schemeClr val="dk1"/>
              </a:buClr>
              <a:buSzPts val="1800"/>
            </a:pPr>
            <a:r>
              <a:rPr lang="cs-CZ" sz="2000" b="1" dirty="0">
                <a:solidFill>
                  <a:schemeClr val="tx2"/>
                </a:solidFill>
              </a:rPr>
              <a:t>ZNALOSTI, DOVEDNOSTI A PRAXE</a:t>
            </a:r>
            <a:endParaRPr sz="2000" b="1" dirty="0">
              <a:solidFill>
                <a:schemeClr val="tx2"/>
              </a:solidFill>
              <a:sym typeface="Arial"/>
            </a:endParaRPr>
          </a:p>
        </p:txBody>
      </p:sp>
      <p:sp>
        <p:nvSpPr>
          <p:cNvPr id="274" name="Google Shape;274;p43"/>
          <p:cNvSpPr/>
          <p:nvPr/>
        </p:nvSpPr>
        <p:spPr>
          <a:xfrm>
            <a:off x="5035472" y="857250"/>
            <a:ext cx="4008679" cy="1609224"/>
          </a:xfrm>
          <a:prstGeom prst="cloudCallout">
            <a:avLst>
              <a:gd name="adj1" fmla="val -65710"/>
              <a:gd name="adj2" fmla="val 7125"/>
            </a:avLst>
          </a:prstGeom>
          <a:ln>
            <a:headEnd type="none" w="sm" len="sm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36000" bIns="0" anchor="ctr" anchorCtr="0">
            <a:noAutofit/>
          </a:bodyPr>
          <a:lstStyle/>
          <a:p>
            <a:pPr algn="ctr">
              <a:lnSpc>
                <a:spcPct val="85000"/>
              </a:lnSpc>
              <a:buClr>
                <a:schemeClr val="dk1"/>
              </a:buClr>
              <a:buSzPts val="1800"/>
            </a:pPr>
            <a:r>
              <a:rPr lang="cs-CZ" sz="2000" b="1" dirty="0">
                <a:solidFill>
                  <a:schemeClr val="tx2"/>
                </a:solidFill>
              </a:rPr>
              <a:t>TYPOLOGIE ČLOVĚKA</a:t>
            </a:r>
          </a:p>
          <a:p>
            <a:pPr algn="ctr">
              <a:lnSpc>
                <a:spcPct val="85000"/>
              </a:lnSpc>
              <a:buClr>
                <a:schemeClr val="dk1"/>
              </a:buClr>
              <a:buSzPts val="1800"/>
            </a:pPr>
            <a:r>
              <a:rPr lang="cs-CZ" sz="2000" b="1" dirty="0">
                <a:solidFill>
                  <a:schemeClr val="tx2"/>
                </a:solidFill>
              </a:rPr>
              <a:t>a </a:t>
            </a:r>
          </a:p>
          <a:p>
            <a:pPr algn="ctr">
              <a:lnSpc>
                <a:spcPct val="85000"/>
              </a:lnSpc>
              <a:buClr>
                <a:schemeClr val="dk1"/>
              </a:buClr>
              <a:buSzPts val="1800"/>
            </a:pPr>
            <a:r>
              <a:rPr lang="cs-CZ" sz="2000" b="1" dirty="0">
                <a:solidFill>
                  <a:schemeClr val="tx2"/>
                </a:solidFill>
              </a:rPr>
              <a:t>TALENTOVÁ DYNAMIKA</a:t>
            </a:r>
          </a:p>
        </p:txBody>
      </p:sp>
      <p:sp>
        <p:nvSpPr>
          <p:cNvPr id="275" name="Google Shape;275;p43"/>
          <p:cNvSpPr/>
          <p:nvPr/>
        </p:nvSpPr>
        <p:spPr>
          <a:xfrm>
            <a:off x="386039" y="2310536"/>
            <a:ext cx="2615335" cy="1350910"/>
          </a:xfrm>
          <a:prstGeom prst="cloudCallout">
            <a:avLst>
              <a:gd name="adj1" fmla="val 44333"/>
              <a:gd name="adj2" fmla="val 95763"/>
            </a:avLst>
          </a:prstGeom>
          <a:ln>
            <a:headEnd type="none" w="sm" len="sm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45700" rIns="36000" bIns="0" anchor="ctr" anchorCtr="0">
            <a:noAutofit/>
          </a:bodyPr>
          <a:lstStyle/>
          <a:p>
            <a:pPr algn="ctr">
              <a:lnSpc>
                <a:spcPct val="85000"/>
              </a:lnSpc>
              <a:buClr>
                <a:schemeClr val="dk1"/>
              </a:buClr>
              <a:buSzPts val="1800"/>
            </a:pPr>
            <a:r>
              <a:rPr lang="cs-CZ" sz="2000" b="1" dirty="0">
                <a:solidFill>
                  <a:schemeClr val="tx2"/>
                </a:solidFill>
              </a:rPr>
              <a:t>SMYSL</a:t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2000" b="1" dirty="0">
                <a:solidFill>
                  <a:schemeClr val="tx2"/>
                </a:solidFill>
              </a:rPr>
              <a:t>SVOBODA</a:t>
            </a:r>
            <a:br>
              <a:rPr lang="cs-CZ" sz="2000" b="1" dirty="0">
                <a:solidFill>
                  <a:schemeClr val="tx2"/>
                </a:solidFill>
              </a:rPr>
            </a:br>
            <a:r>
              <a:rPr lang="cs-CZ" sz="2000" b="1" dirty="0">
                <a:solidFill>
                  <a:schemeClr val="tx2"/>
                </a:solidFill>
              </a:rPr>
              <a:t>FÉROVOST</a:t>
            </a:r>
            <a:endParaRPr lang="cs-CZ" sz="2000" b="1" dirty="0">
              <a:solidFill>
                <a:schemeClr val="tx2"/>
              </a:solidFill>
              <a:latin typeface="Cronos Pro" pitchFamily="34" charset="0"/>
            </a:endParaRPr>
          </a:p>
        </p:txBody>
      </p:sp>
      <p:pic>
        <p:nvPicPr>
          <p:cNvPr id="1026" name="Picture 2" descr="Pristup - tri pilire">
            <a:extLst>
              <a:ext uri="{FF2B5EF4-FFF2-40B4-BE49-F238E27FC236}">
                <a16:creationId xmlns:a16="http://schemas.microsoft.com/office/drawing/2014/main" id="{F4161978-97CA-85EA-E7DA-B2E7DA61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830" y="1838513"/>
            <a:ext cx="3552825" cy="31242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2">
            <a:extLst>
              <a:ext uri="{FF2B5EF4-FFF2-40B4-BE49-F238E27FC236}">
                <a16:creationId xmlns:a16="http://schemas.microsoft.com/office/drawing/2014/main" id="{890D8D7A-AE78-42ED-87A9-2BCAA3C7302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cs-CZ" b="1" cap="small" dirty="0">
                <a:latin typeface="+mj-lt"/>
              </a:rPr>
              <a:t>Trojúhelník ŘÍZENÍ PROJEKTŮ 5.0 </a:t>
            </a:r>
          </a:p>
        </p:txBody>
      </p:sp>
    </p:spTree>
    <p:extLst>
      <p:ext uri="{BB962C8B-B14F-4D97-AF65-F5344CB8AC3E}">
        <p14:creationId xmlns:p14="http://schemas.microsoft.com/office/powerpoint/2010/main" val="272104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3" grpId="0" animBg="1"/>
      <p:bldP spid="274" grpId="0" animBg="1"/>
      <p:bldP spid="27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Nadpis 5">
            <a:extLst>
              <a:ext uri="{FF2B5EF4-FFF2-40B4-BE49-F238E27FC236}">
                <a16:creationId xmlns:a16="http://schemas.microsoft.com/office/drawing/2014/main" id="{A0CA1B8E-7108-44E8-909C-96B193167E03}"/>
              </a:ext>
            </a:extLst>
          </p:cNvPr>
          <p:cNvSpPr txBox="1">
            <a:spLocks/>
          </p:cNvSpPr>
          <p:nvPr/>
        </p:nvSpPr>
        <p:spPr>
          <a:xfrm>
            <a:off x="254382" y="136800"/>
            <a:ext cx="8683362" cy="6534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ronos Pro"/>
                <a:ea typeface="+mj-ea"/>
                <a:cs typeface="Cronos Pro"/>
              </a:defRPr>
            </a:lvl1pPr>
          </a:lstStyle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B315709-3A9C-4DA3-BDC6-BAED8F18E27E}"/>
              </a:ext>
            </a:extLst>
          </p:cNvPr>
          <p:cNvSpPr txBox="1"/>
          <p:nvPr/>
        </p:nvSpPr>
        <p:spPr>
          <a:xfrm>
            <a:off x="2527092" y="1553400"/>
            <a:ext cx="1726071" cy="36933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cs-CZ" dirty="0"/>
              <a:t>Osobnostní rysy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E97A23A6-4DFA-49A0-AA4E-A1803E0C13CB}"/>
              </a:ext>
            </a:extLst>
          </p:cNvPr>
          <p:cNvSpPr txBox="1"/>
          <p:nvPr/>
        </p:nvSpPr>
        <p:spPr>
          <a:xfrm>
            <a:off x="4647654" y="1519878"/>
            <a:ext cx="1822223" cy="36933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Silné stránky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0A30C43-0FFB-4464-97A1-66FD8E336124}"/>
              </a:ext>
            </a:extLst>
          </p:cNvPr>
          <p:cNvSpPr txBox="1"/>
          <p:nvPr/>
        </p:nvSpPr>
        <p:spPr>
          <a:xfrm>
            <a:off x="3784618" y="869480"/>
            <a:ext cx="1726071" cy="36933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r>
              <a:rPr lang="cs-CZ" dirty="0"/>
              <a:t>Osobní hodnoty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5AEEF190-5148-4AE3-B31A-3CB55BF78323}"/>
              </a:ext>
            </a:extLst>
          </p:cNvPr>
          <p:cNvSpPr txBox="1"/>
          <p:nvPr/>
        </p:nvSpPr>
        <p:spPr>
          <a:xfrm>
            <a:off x="5558766" y="2819919"/>
            <a:ext cx="1495927" cy="36933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Znalosti</a:t>
            </a: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E0D9BE4-26E8-4DBE-94B1-F0FEFC50E509}"/>
              </a:ext>
            </a:extLst>
          </p:cNvPr>
          <p:cNvSpPr txBox="1"/>
          <p:nvPr/>
        </p:nvSpPr>
        <p:spPr>
          <a:xfrm>
            <a:off x="5603786" y="3768815"/>
            <a:ext cx="1495927" cy="36933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Dovednosti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04CD82A8-7062-46B1-AA5E-E177EF3AF14A}"/>
              </a:ext>
            </a:extLst>
          </p:cNvPr>
          <p:cNvSpPr txBox="1"/>
          <p:nvPr/>
        </p:nvSpPr>
        <p:spPr>
          <a:xfrm>
            <a:off x="4928070" y="4137096"/>
            <a:ext cx="1495927" cy="804516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cs-CZ" dirty="0"/>
              <a:t>Schopnost (vy)užití v určité situaci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568A3055-989D-44FC-96A1-C848866E9480}"/>
              </a:ext>
            </a:extLst>
          </p:cNvPr>
          <p:cNvSpPr txBox="1"/>
          <p:nvPr/>
        </p:nvSpPr>
        <p:spPr>
          <a:xfrm>
            <a:off x="2113150" y="2817093"/>
            <a:ext cx="1495927" cy="36933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Motivace</a:t>
            </a: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DD82CF8F-9DE7-47B5-86B2-677E7B61C322}"/>
              </a:ext>
            </a:extLst>
          </p:cNvPr>
          <p:cNvSpPr txBox="1"/>
          <p:nvPr/>
        </p:nvSpPr>
        <p:spPr>
          <a:xfrm>
            <a:off x="2877104" y="4152919"/>
            <a:ext cx="1495927" cy="36933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Chci/nechci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31CA303D-28CA-4C4D-B938-F2D46D9EB0BC}"/>
              </a:ext>
            </a:extLst>
          </p:cNvPr>
          <p:cNvSpPr txBox="1"/>
          <p:nvPr/>
        </p:nvSpPr>
        <p:spPr>
          <a:xfrm>
            <a:off x="1779128" y="3642581"/>
            <a:ext cx="1495927" cy="369332"/>
          </a:xfrm>
          <a:prstGeom prst="rect">
            <a:avLst/>
          </a:prstGeom>
          <a:noFill/>
          <a:ln w="63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Přístup k věci</a:t>
            </a:r>
          </a:p>
        </p:txBody>
      </p:sp>
      <p:sp>
        <p:nvSpPr>
          <p:cNvPr id="29" name="Bublinový popisek ve tvaru obláčku 9">
            <a:extLst>
              <a:ext uri="{FF2B5EF4-FFF2-40B4-BE49-F238E27FC236}">
                <a16:creationId xmlns:a16="http://schemas.microsoft.com/office/drawing/2014/main" id="{50189137-09F5-4E83-8807-2C1A3D4BC1E4}"/>
              </a:ext>
            </a:extLst>
          </p:cNvPr>
          <p:cNvSpPr/>
          <p:nvPr/>
        </p:nvSpPr>
        <p:spPr>
          <a:xfrm>
            <a:off x="6894950" y="3361070"/>
            <a:ext cx="2249050" cy="1517780"/>
          </a:xfrm>
          <a:prstGeom prst="cloudCallout">
            <a:avLst>
              <a:gd name="adj1" fmla="val -107053"/>
              <a:gd name="adj2" fmla="val -56138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bIns="0" rtlCol="0" anchor="ctr"/>
          <a:lstStyle/>
          <a:p>
            <a:pPr algn="ctr">
              <a:lnSpc>
                <a:spcPct val="90000"/>
              </a:lnSpc>
            </a:pPr>
            <a:r>
              <a:rPr lang="cs-CZ" sz="1700" dirty="0"/>
              <a:t>Vzdělávání, </a:t>
            </a:r>
          </a:p>
          <a:p>
            <a:pPr algn="ctr">
              <a:lnSpc>
                <a:spcPct val="90000"/>
              </a:lnSpc>
            </a:pPr>
            <a:r>
              <a:rPr lang="cs-CZ" sz="1700" dirty="0"/>
              <a:t>Praxe a podpora</a:t>
            </a:r>
          </a:p>
          <a:p>
            <a:pPr algn="ctr">
              <a:lnSpc>
                <a:spcPct val="90000"/>
              </a:lnSpc>
            </a:pPr>
            <a:r>
              <a:rPr lang="cs-CZ" sz="1700" dirty="0"/>
              <a:t>Sdílení zkušeností</a:t>
            </a:r>
          </a:p>
        </p:txBody>
      </p:sp>
      <p:sp>
        <p:nvSpPr>
          <p:cNvPr id="30" name="Bublinový popisek ve tvaru obláčku 10">
            <a:extLst>
              <a:ext uri="{FF2B5EF4-FFF2-40B4-BE49-F238E27FC236}">
                <a16:creationId xmlns:a16="http://schemas.microsoft.com/office/drawing/2014/main" id="{FFF11539-3199-4FE6-9555-977AF0D4ACCA}"/>
              </a:ext>
            </a:extLst>
          </p:cNvPr>
          <p:cNvSpPr/>
          <p:nvPr/>
        </p:nvSpPr>
        <p:spPr>
          <a:xfrm>
            <a:off x="6131961" y="386471"/>
            <a:ext cx="2422570" cy="1195014"/>
          </a:xfrm>
          <a:prstGeom prst="cloudCallout">
            <a:avLst>
              <a:gd name="adj1" fmla="val -61529"/>
              <a:gd name="adj2" fmla="val 938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>
              <a:lnSpc>
                <a:spcPct val="90000"/>
              </a:lnSpc>
            </a:pPr>
            <a:r>
              <a:rPr lang="cs-CZ" sz="1700" dirty="0"/>
              <a:t>Využití &amp; rozvoj silných stránek </a:t>
            </a:r>
          </a:p>
          <a:p>
            <a:pPr algn="ctr">
              <a:lnSpc>
                <a:spcPct val="90000"/>
              </a:lnSpc>
            </a:pPr>
            <a:r>
              <a:rPr lang="cs-CZ" sz="1700" dirty="0"/>
              <a:t>Práce s hodnotami</a:t>
            </a:r>
          </a:p>
        </p:txBody>
      </p:sp>
      <p:sp>
        <p:nvSpPr>
          <p:cNvPr id="31" name="Bublinový popisek ve tvaru obláčku 11">
            <a:extLst>
              <a:ext uri="{FF2B5EF4-FFF2-40B4-BE49-F238E27FC236}">
                <a16:creationId xmlns:a16="http://schemas.microsoft.com/office/drawing/2014/main" id="{8489BADC-0A4F-4D49-8578-DCACD6E66BB0}"/>
              </a:ext>
            </a:extLst>
          </p:cNvPr>
          <p:cNvSpPr/>
          <p:nvPr/>
        </p:nvSpPr>
        <p:spPr>
          <a:xfrm>
            <a:off x="57690" y="1704544"/>
            <a:ext cx="2671837" cy="1249047"/>
          </a:xfrm>
          <a:prstGeom prst="cloudCallout">
            <a:avLst>
              <a:gd name="adj1" fmla="val 32273"/>
              <a:gd name="adj2" fmla="val 9685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bIns="0" rtlCol="0" anchor="ctr"/>
          <a:lstStyle/>
          <a:p>
            <a:pPr algn="ctr">
              <a:lnSpc>
                <a:spcPct val="90000"/>
              </a:lnSpc>
            </a:pPr>
            <a:r>
              <a:rPr lang="cs-CZ" sz="1700" dirty="0"/>
              <a:t>Leadership, Vize</a:t>
            </a:r>
          </a:p>
          <a:p>
            <a:pPr algn="ctr">
              <a:lnSpc>
                <a:spcPct val="90000"/>
              </a:lnSpc>
            </a:pPr>
            <a:r>
              <a:rPr lang="cs-CZ" sz="1700" dirty="0"/>
              <a:t>Kultura spolu-práce</a:t>
            </a:r>
          </a:p>
          <a:p>
            <a:pPr algn="ctr">
              <a:lnSpc>
                <a:spcPct val="90000"/>
              </a:lnSpc>
            </a:pPr>
            <a:r>
              <a:rPr lang="cs-CZ" sz="1700" dirty="0"/>
              <a:t>Podpora motivace </a:t>
            </a:r>
          </a:p>
          <a:p>
            <a:pPr algn="ctr">
              <a:lnSpc>
                <a:spcPct val="90000"/>
              </a:lnSpc>
            </a:pPr>
            <a:r>
              <a:rPr lang="cs-CZ" sz="1700" dirty="0"/>
              <a:t>Práce s hodnotami</a:t>
            </a:r>
          </a:p>
        </p:txBody>
      </p:sp>
      <p:pic>
        <p:nvPicPr>
          <p:cNvPr id="2" name="Picture 2" descr="Pristup - tri pilire">
            <a:extLst>
              <a:ext uri="{FF2B5EF4-FFF2-40B4-BE49-F238E27FC236}">
                <a16:creationId xmlns:a16="http://schemas.microsoft.com/office/drawing/2014/main" id="{BB2A4438-81E8-4AAA-9763-DC76F8DBF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571" y="1394877"/>
            <a:ext cx="2671837" cy="23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74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9" grpId="0"/>
      <p:bldP spid="20" grpId="0"/>
      <p:bldP spid="21" grpId="0"/>
      <p:bldP spid="22" grpId="0"/>
      <p:bldP spid="23" grpId="0"/>
      <p:bldP spid="24" grpId="0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"/>
          <p:cNvSpPr txBox="1">
            <a:spLocks noGrp="1"/>
          </p:cNvSpPr>
          <p:nvPr>
            <p:ph type="ctrTitle"/>
          </p:nvPr>
        </p:nvSpPr>
        <p:spPr>
          <a:xfrm>
            <a:off x="638504" y="239273"/>
            <a:ext cx="8229600" cy="13407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br>
              <a:rPr lang="cs-CZ">
                <a:latin typeface="Arial"/>
                <a:ea typeface="Arial"/>
                <a:cs typeface="Arial"/>
                <a:sym typeface="Arial"/>
              </a:rPr>
            </a:b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" name="Google Shape;19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896" y="971198"/>
            <a:ext cx="3334407" cy="33423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aoblený obdélník 8">
            <a:extLst>
              <a:ext uri="{FF2B5EF4-FFF2-40B4-BE49-F238E27FC236}">
                <a16:creationId xmlns:a16="http://schemas.microsoft.com/office/drawing/2014/main" id="{53AC91D8-5CE3-6030-39FB-D762FBB76C52}"/>
              </a:ext>
            </a:extLst>
          </p:cNvPr>
          <p:cNvSpPr/>
          <p:nvPr/>
        </p:nvSpPr>
        <p:spPr>
          <a:xfrm>
            <a:off x="275896" y="4516552"/>
            <a:ext cx="3476297" cy="514800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/>
            <a:r>
              <a:rPr lang="cs-CZ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https://bit.ly/odhalte_svuj_talent</a:t>
            </a:r>
            <a:endParaRPr lang="cs-CZ"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Nadpis 2">
            <a:extLst>
              <a:ext uri="{FF2B5EF4-FFF2-40B4-BE49-F238E27FC236}">
                <a16:creationId xmlns:a16="http://schemas.microsoft.com/office/drawing/2014/main" id="{B1250A17-F0E9-C6C6-E78B-6070BE4E919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57250"/>
          </a:xfrm>
          <a:prstGeom prst="rect">
            <a:avLst/>
          </a:prstGeom>
          <a:solidFill>
            <a:schemeClr val="bg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cs-CZ" b="1" cap="small" dirty="0">
                <a:solidFill>
                  <a:schemeClr val="bg1"/>
                </a:solidFill>
                <a:latin typeface="+mj-lt"/>
              </a:rPr>
              <a:t>VLASTNOSTI – Talentová dynamika</a:t>
            </a:r>
          </a:p>
        </p:txBody>
      </p:sp>
      <p:pic>
        <p:nvPicPr>
          <p:cNvPr id="8" name="Picture 2" descr="Pristup - tri pilire">
            <a:extLst>
              <a:ext uri="{FF2B5EF4-FFF2-40B4-BE49-F238E27FC236}">
                <a16:creationId xmlns:a16="http://schemas.microsoft.com/office/drawing/2014/main" id="{6FD81EE6-2E6D-DE1C-12E8-3B7D5A47D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202" y="89679"/>
            <a:ext cx="819972" cy="7210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BE2FC400-F093-16B2-DFF0-8B5DC16BCB07}"/>
              </a:ext>
            </a:extLst>
          </p:cNvPr>
          <p:cNvSpPr/>
          <p:nvPr/>
        </p:nvSpPr>
        <p:spPr>
          <a:xfrm>
            <a:off x="8383313" y="43155"/>
            <a:ext cx="572815" cy="453517"/>
          </a:xfrm>
          <a:prstGeom prst="ellipse">
            <a:avLst/>
          </a:prstGeom>
          <a:noFill/>
          <a:ln w="66675"/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1" name="Image 0" descr="/mnt/data/a_digital_illustration_in_an_educational_setting_s.png">
            <a:extLst>
              <a:ext uri="{FF2B5EF4-FFF2-40B4-BE49-F238E27FC236}">
                <a16:creationId xmlns:a16="http://schemas.microsoft.com/office/drawing/2014/main" id="{1B4A3C13-A8DE-DCF9-F216-35966B44B59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088" r="7088"/>
          <a:stretch/>
        </p:blipFill>
        <p:spPr>
          <a:xfrm>
            <a:off x="4618707" y="1058151"/>
            <a:ext cx="4302743" cy="3342309"/>
          </a:xfrm>
          <a:prstGeom prst="rect">
            <a:avLst/>
          </a:prstGeom>
        </p:spPr>
      </p:pic>
      <p:sp>
        <p:nvSpPr>
          <p:cNvPr id="12" name="Shape 16">
            <a:extLst>
              <a:ext uri="{FF2B5EF4-FFF2-40B4-BE49-F238E27FC236}">
                <a16:creationId xmlns:a16="http://schemas.microsoft.com/office/drawing/2014/main" id="{3280B12A-9481-65E6-1F14-D89AF4731F44}"/>
              </a:ext>
            </a:extLst>
          </p:cNvPr>
          <p:cNvSpPr/>
          <p:nvPr/>
        </p:nvSpPr>
        <p:spPr>
          <a:xfrm>
            <a:off x="4618707" y="3799490"/>
            <a:ext cx="4302743" cy="600970"/>
          </a:xfrm>
          <a:prstGeom prst="rect">
            <a:avLst/>
          </a:prstGeom>
          <a:solidFill>
            <a:schemeClr val="bg1">
              <a:alpha val="78000"/>
            </a:schemeClr>
          </a:solidFill>
          <a:ln w="12700">
            <a:solidFill>
              <a:srgbClr val="06111D">
                <a:alpha val="0"/>
              </a:srgbClr>
            </a:solidFill>
            <a:prstDash val="solid"/>
          </a:ln>
        </p:spPr>
        <p:txBody>
          <a:bodyPr/>
          <a:lstStyle/>
          <a:p>
            <a:pPr algn="ctr"/>
            <a:r>
              <a:rPr lang="en-US" sz="1600" b="1" dirty="0">
                <a:solidFill>
                  <a:srgbClr val="FFFFFF"/>
                </a:solidFill>
              </a:rPr>
              <a:t>Bez </a:t>
            </a:r>
            <a:r>
              <a:rPr lang="en-US" sz="1600" b="1" dirty="0" err="1">
                <a:solidFill>
                  <a:srgbClr val="FFFFFF"/>
                </a:solidFill>
              </a:rPr>
              <a:t>sebepoznání</a:t>
            </a:r>
            <a:r>
              <a:rPr lang="en-US" sz="1600" b="1" dirty="0">
                <a:solidFill>
                  <a:srgbClr val="FFFFFF"/>
                </a:solidFill>
              </a:rPr>
              <a:t> se </a:t>
            </a:r>
            <a:r>
              <a:rPr lang="en-US" sz="1600" b="1" dirty="0" err="1">
                <a:solidFill>
                  <a:srgbClr val="FFFFFF"/>
                </a:solidFill>
              </a:rPr>
              <a:t>komunikace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br>
              <a:rPr lang="cs-CZ" sz="1600" b="1" dirty="0">
                <a:solidFill>
                  <a:srgbClr val="FFFFFF"/>
                </a:solidFill>
              </a:rPr>
            </a:br>
            <a:r>
              <a:rPr lang="en-US" sz="1600" b="1" dirty="0" err="1">
                <a:solidFill>
                  <a:srgbClr val="FFFFFF"/>
                </a:solidFill>
              </a:rPr>
              <a:t>rychle</a:t>
            </a:r>
            <a:r>
              <a:rPr lang="en-US" sz="1600" b="1" dirty="0">
                <a:solidFill>
                  <a:srgbClr val="FFFFFF"/>
                </a:solidFill>
              </a:rPr>
              <a:t> </a:t>
            </a:r>
            <a:r>
              <a:rPr lang="en-US" sz="1600" b="1" dirty="0" err="1">
                <a:solidFill>
                  <a:srgbClr val="FFFFFF"/>
                </a:solidFill>
              </a:rPr>
              <a:t>mění</a:t>
            </a:r>
            <a:r>
              <a:rPr lang="en-US" sz="1600" b="1" dirty="0">
                <a:solidFill>
                  <a:srgbClr val="FFFFFF"/>
                </a:solidFill>
              </a:rPr>
              <a:t> v </a:t>
            </a:r>
            <a:r>
              <a:rPr lang="en-US" sz="1600" b="1" dirty="0" err="1">
                <a:solidFill>
                  <a:srgbClr val="FFFFFF"/>
                </a:solidFill>
              </a:rPr>
              <a:t>nepochopení</a:t>
            </a:r>
            <a:endParaRPr lang="en-US" sz="1600" dirty="0"/>
          </a:p>
          <a:p>
            <a:pPr algn="ctr"/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49791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0D6904A0-B500-6EDB-1E2D-EF0328867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801" y="741504"/>
            <a:ext cx="3543691" cy="3103375"/>
          </a:xfrm>
          <a:prstGeom prst="rect">
            <a:avLst/>
          </a:prstGeom>
          <a:effectLst/>
        </p:spPr>
      </p:pic>
      <p:sp>
        <p:nvSpPr>
          <p:cNvPr id="26" name="Nadpis 25"/>
          <p:cNvSpPr>
            <a:spLocks noGrp="1"/>
          </p:cNvSpPr>
          <p:nvPr>
            <p:ph type="title"/>
          </p:nvPr>
        </p:nvSpPr>
        <p:spPr>
          <a:xfrm>
            <a:off x="470917" y="178127"/>
            <a:ext cx="8516112" cy="857250"/>
          </a:xfrm>
        </p:spPr>
        <p:txBody>
          <a:bodyPr>
            <a:normAutofit/>
          </a:bodyPr>
          <a:lstStyle/>
          <a:p>
            <a:pPr algn="ctr"/>
            <a:endParaRPr lang="cs-CZ" dirty="0">
              <a:latin typeface="+mn-lt"/>
            </a:endParaRPr>
          </a:p>
        </p:txBody>
      </p:sp>
      <p:sp>
        <p:nvSpPr>
          <p:cNvPr id="5" name="Mrak 4"/>
          <p:cNvSpPr/>
          <p:nvPr/>
        </p:nvSpPr>
        <p:spPr>
          <a:xfrm>
            <a:off x="4558681" y="3551006"/>
            <a:ext cx="3566144" cy="908718"/>
          </a:xfrm>
          <a:prstGeom prst="cloud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/>
              <a:t>    PRAVIDLA VAŠÍ HRY</a:t>
            </a:r>
          </a:p>
        </p:txBody>
      </p:sp>
      <p:sp>
        <p:nvSpPr>
          <p:cNvPr id="6" name="Mrak 5"/>
          <p:cNvSpPr/>
          <p:nvPr/>
        </p:nvSpPr>
        <p:spPr>
          <a:xfrm>
            <a:off x="415680" y="2356503"/>
            <a:ext cx="2446421" cy="1059140"/>
          </a:xfrm>
          <a:prstGeom prst="cloud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/>
              <a:t>VIZE A CÍLE</a:t>
            </a:r>
          </a:p>
        </p:txBody>
      </p:sp>
      <p:sp>
        <p:nvSpPr>
          <p:cNvPr id="7" name="Mrak 6"/>
          <p:cNvSpPr/>
          <p:nvPr/>
        </p:nvSpPr>
        <p:spPr>
          <a:xfrm>
            <a:off x="6346034" y="1438975"/>
            <a:ext cx="2661171" cy="1196756"/>
          </a:xfrm>
          <a:prstGeom prst="cloud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000" dirty="0"/>
              <a:t>UMÍ A CHTĚJÍ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48021" y="1037753"/>
            <a:ext cx="1143000" cy="1177290"/>
          </a:xfrm>
          <a:prstGeom prst="rect">
            <a:avLst/>
          </a:prstGeom>
          <a:effectLst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5651" y="857250"/>
            <a:ext cx="969191" cy="786590"/>
          </a:xfrm>
          <a:prstGeom prst="rect">
            <a:avLst/>
          </a:prstGeom>
          <a:effectLst/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3091" y="3860663"/>
            <a:ext cx="1411605" cy="1005840"/>
          </a:xfrm>
          <a:prstGeom prst="rect">
            <a:avLst/>
          </a:prstGeom>
          <a:effectLst/>
        </p:spPr>
      </p:pic>
      <p:sp>
        <p:nvSpPr>
          <p:cNvPr id="8" name="Mrak 7">
            <a:extLst>
              <a:ext uri="{FF2B5EF4-FFF2-40B4-BE49-F238E27FC236}">
                <a16:creationId xmlns:a16="http://schemas.microsoft.com/office/drawing/2014/main" id="{F887123F-C4E9-C7A2-22A2-C36CF4CC90A6}"/>
              </a:ext>
            </a:extLst>
          </p:cNvPr>
          <p:cNvSpPr/>
          <p:nvPr/>
        </p:nvSpPr>
        <p:spPr>
          <a:xfrm>
            <a:off x="583537" y="3139034"/>
            <a:ext cx="2110706" cy="937665"/>
          </a:xfrm>
          <a:prstGeom prst="cloud">
            <a:avLst/>
          </a:prstGeom>
          <a:solidFill>
            <a:schemeClr val="accent1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</a:rPr>
              <a:t>SMYSL</a:t>
            </a:r>
          </a:p>
        </p:txBody>
      </p:sp>
      <p:sp>
        <p:nvSpPr>
          <p:cNvPr id="9" name="Mrak 8">
            <a:extLst>
              <a:ext uri="{FF2B5EF4-FFF2-40B4-BE49-F238E27FC236}">
                <a16:creationId xmlns:a16="http://schemas.microsoft.com/office/drawing/2014/main" id="{DD40D251-C67E-3A49-9541-D74282EEB748}"/>
              </a:ext>
            </a:extLst>
          </p:cNvPr>
          <p:cNvSpPr/>
          <p:nvPr/>
        </p:nvSpPr>
        <p:spPr>
          <a:xfrm>
            <a:off x="5905500" y="2201799"/>
            <a:ext cx="3115247" cy="1213844"/>
          </a:xfrm>
          <a:prstGeom prst="cloud">
            <a:avLst/>
          </a:prstGeom>
          <a:solidFill>
            <a:schemeClr val="accent1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</a:rPr>
              <a:t>MISTROVSTVÍ POTVRZENÉ OCENĚNÍM</a:t>
            </a:r>
          </a:p>
        </p:txBody>
      </p:sp>
      <p:sp>
        <p:nvSpPr>
          <p:cNvPr id="10" name="Mrak 9">
            <a:extLst>
              <a:ext uri="{FF2B5EF4-FFF2-40B4-BE49-F238E27FC236}">
                <a16:creationId xmlns:a16="http://schemas.microsoft.com/office/drawing/2014/main" id="{77E33F73-E019-D393-E6F0-9A73700D452F}"/>
              </a:ext>
            </a:extLst>
          </p:cNvPr>
          <p:cNvSpPr/>
          <p:nvPr/>
        </p:nvSpPr>
        <p:spPr>
          <a:xfrm>
            <a:off x="6499741" y="3930154"/>
            <a:ext cx="2446421" cy="1059140"/>
          </a:xfrm>
          <a:prstGeom prst="cloud">
            <a:avLst/>
          </a:prstGeom>
          <a:solidFill>
            <a:schemeClr val="accent1"/>
          </a:solidFill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b="1" dirty="0">
                <a:solidFill>
                  <a:schemeClr val="tx2"/>
                </a:solidFill>
              </a:rPr>
              <a:t>AUTONOMIE</a:t>
            </a:r>
          </a:p>
        </p:txBody>
      </p:sp>
      <p:sp>
        <p:nvSpPr>
          <p:cNvPr id="13" name="Nadpis 2">
            <a:extLst>
              <a:ext uri="{FF2B5EF4-FFF2-40B4-BE49-F238E27FC236}">
                <a16:creationId xmlns:a16="http://schemas.microsoft.com/office/drawing/2014/main" id="{890D8D7A-AE78-42ED-87A9-2BCAA3C73020}"/>
              </a:ext>
            </a:extLst>
          </p:cNvPr>
          <p:cNvSpPr txBox="1">
            <a:spLocks/>
          </p:cNvSpPr>
          <p:nvPr/>
        </p:nvSpPr>
        <p:spPr>
          <a:xfrm>
            <a:off x="-13319" y="6758"/>
            <a:ext cx="9144000" cy="85725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cs-CZ" b="1" dirty="0">
                <a:latin typeface="+mj-lt"/>
              </a:rPr>
              <a:t>POSTOJE – Trojúhelník změny</a:t>
            </a:r>
          </a:p>
        </p:txBody>
      </p:sp>
      <p:pic>
        <p:nvPicPr>
          <p:cNvPr id="11" name="Picture 2" descr="Pristup - tri pilire">
            <a:extLst>
              <a:ext uri="{FF2B5EF4-FFF2-40B4-BE49-F238E27FC236}">
                <a16:creationId xmlns:a16="http://schemas.microsoft.com/office/drawing/2014/main" id="{35450E93-E858-E802-5DDB-9B552B351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202" y="89679"/>
            <a:ext cx="819972" cy="7210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ál 13">
            <a:extLst>
              <a:ext uri="{FF2B5EF4-FFF2-40B4-BE49-F238E27FC236}">
                <a16:creationId xmlns:a16="http://schemas.microsoft.com/office/drawing/2014/main" id="{34C41DCF-BB4B-3DD4-5E5C-9760E87F685C}"/>
              </a:ext>
            </a:extLst>
          </p:cNvPr>
          <p:cNvSpPr/>
          <p:nvPr/>
        </p:nvSpPr>
        <p:spPr>
          <a:xfrm>
            <a:off x="8077561" y="424891"/>
            <a:ext cx="572815" cy="453517"/>
          </a:xfrm>
          <a:prstGeom prst="ellipse">
            <a:avLst/>
          </a:prstGeom>
          <a:noFill/>
          <a:ln w="66675"/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32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9.0.5012"/>
  <p:tag name="SLIDO_PRESENTATION_ID" val="00000000-0000-0000-0000-000000000000"/>
  <p:tag name="SLIDO_EVENT_UUID" val="740f3dbe-24c8-4bba-8f53-795bd67bd93a"/>
  <p:tag name="SLIDO_EVENT_SECTION_UUID" val="60b3b7a5-70e5-45e1-9261-66fc0935e1cc"/>
</p:tagLst>
</file>

<file path=ppt/theme/theme1.xml><?xml version="1.0" encoding="utf-8"?>
<a:theme xmlns:a="http://schemas.openxmlformats.org/drawingml/2006/main" name="Svetly">
  <a:themeElements>
    <a:clrScheme name="SHINEx">
      <a:dk1>
        <a:srgbClr val="5C4C40"/>
      </a:dk1>
      <a:lt1>
        <a:srgbClr val="FFFFFF"/>
      </a:lt1>
      <a:dk2>
        <a:srgbClr val="F0C809"/>
      </a:dk2>
      <a:lt2>
        <a:srgbClr val="DBD2C8"/>
      </a:lt2>
      <a:accent1>
        <a:srgbClr val="725E52"/>
      </a:accent1>
      <a:accent2>
        <a:srgbClr val="BBAD9E"/>
      </a:accent2>
      <a:accent3>
        <a:srgbClr val="BF9406"/>
      </a:accent3>
      <a:accent4>
        <a:srgbClr val="D7B108"/>
      </a:accent4>
      <a:accent5>
        <a:srgbClr val="B13B3C"/>
      </a:accent5>
      <a:accent6>
        <a:srgbClr val="8AB047"/>
      </a:accent6>
      <a:hlink>
        <a:srgbClr val="B0830A"/>
      </a:hlink>
      <a:folHlink>
        <a:srgbClr val="CCA40B"/>
      </a:folHlink>
    </a:clrScheme>
    <a:fontScheme name="Adjacency">
      <a:majorFont>
        <a:latin typeface="Cronos Pr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ronos Pro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SHINEx">
      <a:dk1>
        <a:srgbClr val="5C4C40"/>
      </a:dk1>
      <a:lt1>
        <a:srgbClr val="FFFFFF"/>
      </a:lt1>
      <a:dk2>
        <a:srgbClr val="F0C809"/>
      </a:dk2>
      <a:lt2>
        <a:srgbClr val="DBD2C8"/>
      </a:lt2>
      <a:accent1>
        <a:srgbClr val="725E52"/>
      </a:accent1>
      <a:accent2>
        <a:srgbClr val="BBAD9E"/>
      </a:accent2>
      <a:accent3>
        <a:srgbClr val="BF9406"/>
      </a:accent3>
      <a:accent4>
        <a:srgbClr val="D7B108"/>
      </a:accent4>
      <a:accent5>
        <a:srgbClr val="B13B3C"/>
      </a:accent5>
      <a:accent6>
        <a:srgbClr val="8AB047"/>
      </a:accent6>
      <a:hlink>
        <a:srgbClr val="B0830A"/>
      </a:hlink>
      <a:folHlink>
        <a:srgbClr val="CCA40B"/>
      </a:folHlink>
    </a:clrScheme>
    <a:fontScheme name="Adjacency">
      <a:majorFont>
        <a:latin typeface="Cronos Pro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ronos Pro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D4DA43FD873F42882D47B74B023E41" ma:contentTypeVersion="19" ma:contentTypeDescription="Vytvoří nový dokument" ma:contentTypeScope="" ma:versionID="04bd1610c08e5c026ff37809200e6f0a">
  <xsd:schema xmlns:xsd="http://www.w3.org/2001/XMLSchema" xmlns:xs="http://www.w3.org/2001/XMLSchema" xmlns:p="http://schemas.microsoft.com/office/2006/metadata/properties" xmlns:ns2="772c696e-72cc-4cd3-bb28-5fe776f213c7" xmlns:ns3="8640c0f3-50bc-4424-9e61-4ef1b86116ce" targetNamespace="http://schemas.microsoft.com/office/2006/metadata/properties" ma:root="true" ma:fieldsID="a2523806e91b1489b7430dcf58378c0d" ns2:_="" ns3:_="">
    <xsd:import namespace="772c696e-72cc-4cd3-bb28-5fe776f213c7"/>
    <xsd:import namespace="8640c0f3-50bc-4424-9e61-4ef1b86116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72c696e-72cc-4cd3-bb28-5fe776f213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c2ae7835-4693-48eb-aa0e-48a11e2100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0c0f3-50bc-4424-9e61-4ef1b86116c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e99ee5c-a7c3-48c6-83d8-47f8230ae65f}" ma:internalName="TaxCatchAll" ma:showField="CatchAllData" ma:web="8640c0f3-50bc-4424-9e61-4ef1b86116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72c696e-72cc-4cd3-bb28-5fe776f213c7">
      <Terms xmlns="http://schemas.microsoft.com/office/infopath/2007/PartnerControls"/>
    </lcf76f155ced4ddcb4097134ff3c332f>
    <TaxCatchAll xmlns="8640c0f3-50bc-4424-9e61-4ef1b86116ce" xsi:nil="true"/>
  </documentManagement>
</p:properties>
</file>

<file path=customXml/itemProps1.xml><?xml version="1.0" encoding="utf-8"?>
<ds:datastoreItem xmlns:ds="http://schemas.openxmlformats.org/officeDocument/2006/customXml" ds:itemID="{8C6094A8-ADE2-4D4E-9612-DADD7EE5FECD}"/>
</file>

<file path=customXml/itemProps2.xml><?xml version="1.0" encoding="utf-8"?>
<ds:datastoreItem xmlns:ds="http://schemas.openxmlformats.org/officeDocument/2006/customXml" ds:itemID="{21BC77B1-401C-4E3C-BB93-D679B52160DE}"/>
</file>

<file path=customXml/itemProps3.xml><?xml version="1.0" encoding="utf-8"?>
<ds:datastoreItem xmlns:ds="http://schemas.openxmlformats.org/officeDocument/2006/customXml" ds:itemID="{1631E8F9-1923-473C-A979-8BC7330589DD}"/>
</file>

<file path=docProps/app.xml><?xml version="1.0" encoding="utf-8"?>
<Properties xmlns="http://schemas.openxmlformats.org/officeDocument/2006/extended-properties" xmlns:vt="http://schemas.openxmlformats.org/officeDocument/2006/docPropsVTypes">
  <Template>00_Blank</Template>
  <TotalTime>8798</TotalTime>
  <Words>1340</Words>
  <Application>Microsoft Office PowerPoint</Application>
  <PresentationFormat>Předvádění na obrazovce (16:9)</PresentationFormat>
  <Paragraphs>106</Paragraphs>
  <Slides>13</Slides>
  <Notes>13</Notes>
  <HiddenSlides>1</HiddenSlides>
  <MMClips>0</MMClips>
  <ScaleCrop>false</ScaleCrop>
  <HeadingPairs>
    <vt:vector size="8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  <vt:variant>
        <vt:lpstr>Vlastní prezentace</vt:lpstr>
      </vt:variant>
      <vt:variant>
        <vt:i4>1</vt:i4>
      </vt:variant>
    </vt:vector>
  </HeadingPairs>
  <TitlesOfParts>
    <vt:vector size="24" baseType="lpstr">
      <vt:lpstr>-apple-system</vt:lpstr>
      <vt:lpstr>Aptos Display</vt:lpstr>
      <vt:lpstr>Arial</vt:lpstr>
      <vt:lpstr>Calibri</vt:lpstr>
      <vt:lpstr>Cronos Pro</vt:lpstr>
      <vt:lpstr>cronos-pro</vt:lpstr>
      <vt:lpstr>Gill Sans</vt:lpstr>
      <vt:lpstr>Open Sans</vt:lpstr>
      <vt:lpstr>Roboto</vt:lpstr>
      <vt:lpstr>Svetly</vt:lpstr>
      <vt:lpstr> Řízení projektů 5.0  Cesta k úspěchu v AI době 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</vt:lpstr>
      <vt:lpstr>Prezentace aplikace PowerPoint</vt:lpstr>
      <vt:lpstr> </vt:lpstr>
      <vt:lpstr> </vt:lpstr>
      <vt:lpstr> </vt:lpstr>
      <vt:lpstr>Prezentace aplikace PowerPoint</vt:lpstr>
      <vt:lpstr>Slidy pro tisk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Adámek</dc:creator>
  <cp:lastModifiedBy>Přemysl Hoffmann</cp:lastModifiedBy>
  <cp:revision>749</cp:revision>
  <cp:lastPrinted>2021-06-24T11:44:08Z</cp:lastPrinted>
  <dcterms:created xsi:type="dcterms:W3CDTF">2016-01-14T08:49:06Z</dcterms:created>
  <dcterms:modified xsi:type="dcterms:W3CDTF">2026-03-25T14:03:41Z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1.9.0.5012</vt:lpwstr>
  </property>
  <property fmtid="{D5CDD505-2E9C-101B-9397-08002B2CF9AE}" pid="3" name="ContentTypeId">
    <vt:lpwstr>0x01010077D4DA43FD873F42882D47B74B023E41</vt:lpwstr>
  </property>
  <property fmtid="{D5CDD505-2E9C-101B-9397-08002B2CF9AE}" pid="4" name="MediaServiceImageTags">
    <vt:lpwstr/>
  </property>
</Properties>
</file>