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547" r:id="rId3"/>
    <p:sldId id="548" r:id="rId4"/>
    <p:sldId id="523" r:id="rId5"/>
    <p:sldId id="300" r:id="rId6"/>
    <p:sldId id="557" r:id="rId7"/>
    <p:sldId id="562" r:id="rId8"/>
    <p:sldId id="563" r:id="rId9"/>
    <p:sldId id="564" r:id="rId10"/>
    <p:sldId id="559" r:id="rId11"/>
    <p:sldId id="565" r:id="rId12"/>
    <p:sldId id="293" r:id="rId13"/>
    <p:sldId id="55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321"/>
    <a:srgbClr val="00A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4D5D3F-36F8-8FD0-E7DE-E51C0B1984F8}" v="2" dt="2022-03-02T16:04:30.342"/>
    <p1510:client id="{9332A564-2B1F-4B54-BA1F-BEA6143E63A4}" v="210" dt="2022-04-22T14:19:47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7" autoAdjust="0"/>
    <p:restoredTop sz="95033" autoAdjust="0"/>
  </p:normalViewPr>
  <p:slideViewPr>
    <p:cSldViewPr snapToGrid="0" snapToObjects="1">
      <p:cViewPr varScale="1">
        <p:scale>
          <a:sx n="78" d="100"/>
          <a:sy n="78" d="100"/>
        </p:scale>
        <p:origin x="59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35EE5-E372-4FCC-B92E-806D15911D9F}" type="datetimeFigureOut">
              <a:rPr lang="cs-CZ" smtClean="0"/>
              <a:t>25.03.2026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67015-E682-487B-8AA9-378F4BD034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42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030FA-BB68-4037-B810-B06A81C71DF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02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67015-E682-487B-8AA9-378F4BD0349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57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7CAEA-F18E-20FC-139D-8C6805CD6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5FD9BE9-E806-141B-F49D-8176607EF0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C441F87-E4D4-9984-5796-F171F12231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26493A-E81E-0AD8-50BB-718FC470E1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67015-E682-487B-8AA9-378F4BD0349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327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8D28F-73C5-7D0E-9794-87EE37E53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2A62950-F463-6518-258F-0A23C8446A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5AA0E56-3AB2-8C95-287A-19428FE12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3E37E6-C3AB-BAD5-C8B3-084C71CD92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67015-E682-487B-8AA9-378F4BD0349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27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0E98-9599-CE40-B1DC-C774FCB79CF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08C5-1374-054B-B443-4EF013C89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3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0E98-9599-CE40-B1DC-C774FCB79CF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08C5-1374-054B-B443-4EF013C89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0E98-9599-CE40-B1DC-C774FCB79CF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08C5-1374-054B-B443-4EF013C89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3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0E98-9599-CE40-B1DC-C774FCB79CF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08C5-1374-054B-B443-4EF013C89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0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0E98-9599-CE40-B1DC-C774FCB79CF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08C5-1374-054B-B443-4EF013C89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3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0E98-9599-CE40-B1DC-C774FCB79CF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08C5-1374-054B-B443-4EF013C89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1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0E98-9599-CE40-B1DC-C774FCB79CF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08C5-1374-054B-B443-4EF013C89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6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0E98-9599-CE40-B1DC-C774FCB79CF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08C5-1374-054B-B443-4EF013C89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6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0E98-9599-CE40-B1DC-C774FCB79CF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08C5-1374-054B-B443-4EF013C89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6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0E98-9599-CE40-B1DC-C774FCB79CF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08C5-1374-054B-B443-4EF013C89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6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0E98-9599-CE40-B1DC-C774FCB79CF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08C5-1374-054B-B443-4EF013C89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2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E0E98-9599-CE40-B1DC-C774FCB79CF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608C5-1374-054B-B443-4EF013C89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1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ichnovabrno.ws02-securityeducation.com/" TargetMode="External"/><Relationship Id="rId2" Type="http://schemas.openxmlformats.org/officeDocument/2006/relationships/hyperlink" Target="https://www.jcekb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mailto:info@cichnovabrno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ichnovabrno.ws02-securityeducation.com/" TargetMode="External"/><Relationship Id="rId2" Type="http://schemas.openxmlformats.org/officeDocument/2006/relationships/hyperlink" Target="https://www.jcekb.cz/vzdelavan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://www.jcekb.cz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945" y="4080917"/>
            <a:ext cx="10086110" cy="1655762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bg1"/>
                </a:solidFill>
              </a:rPr>
              <a:t>Kybernetická bezpečnost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0" y="5736679"/>
            <a:ext cx="9144000" cy="918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bg1"/>
                </a:solidFill>
              </a:rPr>
              <a:t>březen</a:t>
            </a:r>
            <a:r>
              <a:rPr lang="en-US" dirty="0">
                <a:solidFill>
                  <a:schemeClr val="bg1"/>
                </a:solidFill>
              </a:rPr>
              <a:t> 202</a:t>
            </a:r>
            <a:r>
              <a:rPr lang="cs-CZ" dirty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49" y="1071857"/>
            <a:ext cx="4349702" cy="27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55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E5670-8EB0-F5F3-458F-8C26B4FD1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20C634-89A0-5D80-19C0-D93F21CE4698}"/>
              </a:ext>
            </a:extLst>
          </p:cNvPr>
          <p:cNvSpPr txBox="1">
            <a:spLocks/>
          </p:cNvSpPr>
          <p:nvPr/>
        </p:nvSpPr>
        <p:spPr>
          <a:xfrm>
            <a:off x="838200" y="2144601"/>
            <a:ext cx="10515600" cy="41330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60000"/>
              </a:lnSpc>
              <a:buNone/>
            </a:pPr>
            <a:r>
              <a:rPr lang="cs-CZ" sz="2600" b="1" dirty="0"/>
              <a:t>Metodika pro zavedení základních bezpečnostních opatření pro SŠ dle Vyhlášky                 o kybernetické bezpečnosti.</a:t>
            </a:r>
          </a:p>
          <a:p>
            <a:pPr>
              <a:lnSpc>
                <a:spcPct val="150000"/>
              </a:lnSpc>
            </a:pPr>
            <a:r>
              <a:rPr lang="cs-CZ" sz="2600" b="1" dirty="0"/>
              <a:t>Bezpečnostní strategie</a:t>
            </a:r>
          </a:p>
          <a:p>
            <a:pPr>
              <a:lnSpc>
                <a:spcPct val="150000"/>
              </a:lnSpc>
            </a:pPr>
            <a:r>
              <a:rPr lang="cs-CZ" sz="2600" b="1" dirty="0"/>
              <a:t>Minimální bezpečnostní standard (MBS)</a:t>
            </a:r>
          </a:p>
          <a:p>
            <a:pPr>
              <a:lnSpc>
                <a:spcPct val="150000"/>
              </a:lnSpc>
            </a:pPr>
            <a:r>
              <a:rPr lang="cs-CZ" sz="2600" b="1" dirty="0"/>
              <a:t>Zvyšování bezpečnostního povědomí</a:t>
            </a:r>
          </a:p>
          <a:p>
            <a:pPr>
              <a:lnSpc>
                <a:spcPct val="150000"/>
              </a:lnSpc>
            </a:pPr>
            <a:r>
              <a:rPr lang="cs-CZ" sz="2600" b="1" dirty="0"/>
              <a:t>Relevantní hrozby a zranitelnosti</a:t>
            </a:r>
          </a:p>
          <a:p>
            <a:pPr>
              <a:lnSpc>
                <a:spcPct val="150000"/>
              </a:lnSpc>
            </a:pPr>
            <a:r>
              <a:rPr lang="cs-CZ" sz="2600" b="1" dirty="0"/>
              <a:t>Opatření dle VKB</a:t>
            </a:r>
          </a:p>
          <a:p>
            <a:endParaRPr lang="cs-CZ" dirty="0">
              <a:solidFill>
                <a:srgbClr val="F37321"/>
              </a:solidFill>
            </a:endParaRPr>
          </a:p>
          <a:p>
            <a:pPr lvl="0">
              <a:lnSpc>
                <a:spcPct val="150000"/>
              </a:lnSpc>
            </a:pPr>
            <a:endParaRPr lang="cs-CZ" dirty="0">
              <a:solidFill>
                <a:srgbClr val="F3732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9FADAEF-C278-1B56-C734-021DFEEB5BEC}"/>
              </a:ext>
            </a:extLst>
          </p:cNvPr>
          <p:cNvSpPr/>
          <p:nvPr/>
        </p:nvSpPr>
        <p:spPr>
          <a:xfrm>
            <a:off x="2573216" y="219105"/>
            <a:ext cx="6982691" cy="1683328"/>
          </a:xfrm>
          <a:custGeom>
            <a:avLst/>
            <a:gdLst>
              <a:gd name="connsiteX0" fmla="*/ 0 w 6577446"/>
              <a:gd name="connsiteY0" fmla="*/ 0 h 1558637"/>
              <a:gd name="connsiteX1" fmla="*/ 6577446 w 6577446"/>
              <a:gd name="connsiteY1" fmla="*/ 0 h 1558637"/>
              <a:gd name="connsiteX2" fmla="*/ 6577446 w 6577446"/>
              <a:gd name="connsiteY2" fmla="*/ 1558637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558637"/>
              <a:gd name="connsiteX1" fmla="*/ 6577446 w 6577446"/>
              <a:gd name="connsiteY1" fmla="*/ 155864 h 1558637"/>
              <a:gd name="connsiteX2" fmla="*/ 6577446 w 6577446"/>
              <a:gd name="connsiteY2" fmla="*/ 1558637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558637"/>
              <a:gd name="connsiteX1" fmla="*/ 6577446 w 6577446"/>
              <a:gd name="connsiteY1" fmla="*/ 155864 h 1558637"/>
              <a:gd name="connsiteX2" fmla="*/ 5715000 w 6577446"/>
              <a:gd name="connsiteY2" fmla="*/ 1527464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704109"/>
              <a:gd name="connsiteX1" fmla="*/ 6577446 w 6577446"/>
              <a:gd name="connsiteY1" fmla="*/ 155864 h 1704109"/>
              <a:gd name="connsiteX2" fmla="*/ 5715000 w 6577446"/>
              <a:gd name="connsiteY2" fmla="*/ 1527464 h 1704109"/>
              <a:gd name="connsiteX3" fmla="*/ 353291 w 6577446"/>
              <a:gd name="connsiteY3" fmla="*/ 1704109 h 1704109"/>
              <a:gd name="connsiteX4" fmla="*/ 0 w 6577446"/>
              <a:gd name="connsiteY4" fmla="*/ 0 h 1704109"/>
              <a:gd name="connsiteX0" fmla="*/ 0 w 6577446"/>
              <a:gd name="connsiteY0" fmla="*/ 0 h 1704109"/>
              <a:gd name="connsiteX1" fmla="*/ 6577446 w 6577446"/>
              <a:gd name="connsiteY1" fmla="*/ 155864 h 1704109"/>
              <a:gd name="connsiteX2" fmla="*/ 6390409 w 6577446"/>
              <a:gd name="connsiteY2" fmla="*/ 1527464 h 1704109"/>
              <a:gd name="connsiteX3" fmla="*/ 353291 w 6577446"/>
              <a:gd name="connsiteY3" fmla="*/ 1704109 h 1704109"/>
              <a:gd name="connsiteX4" fmla="*/ 0 w 6577446"/>
              <a:gd name="connsiteY4" fmla="*/ 0 h 1704109"/>
              <a:gd name="connsiteX0" fmla="*/ 0 w 6982691"/>
              <a:gd name="connsiteY0" fmla="*/ 0 h 1704109"/>
              <a:gd name="connsiteX1" fmla="*/ 6982691 w 6982691"/>
              <a:gd name="connsiteY1" fmla="*/ 103909 h 1704109"/>
              <a:gd name="connsiteX2" fmla="*/ 6390409 w 6982691"/>
              <a:gd name="connsiteY2" fmla="*/ 1527464 h 1704109"/>
              <a:gd name="connsiteX3" fmla="*/ 353291 w 6982691"/>
              <a:gd name="connsiteY3" fmla="*/ 1704109 h 1704109"/>
              <a:gd name="connsiteX4" fmla="*/ 0 w 6982691"/>
              <a:gd name="connsiteY4" fmla="*/ 0 h 1704109"/>
              <a:gd name="connsiteX0" fmla="*/ 0 w 6982691"/>
              <a:gd name="connsiteY0" fmla="*/ 0 h 1683328"/>
              <a:gd name="connsiteX1" fmla="*/ 6982691 w 6982691"/>
              <a:gd name="connsiteY1" fmla="*/ 103909 h 1683328"/>
              <a:gd name="connsiteX2" fmla="*/ 6390409 w 6982691"/>
              <a:gd name="connsiteY2" fmla="*/ 1527464 h 1683328"/>
              <a:gd name="connsiteX3" fmla="*/ 426028 w 6982691"/>
              <a:gd name="connsiteY3" fmla="*/ 1683328 h 1683328"/>
              <a:gd name="connsiteX4" fmla="*/ 0 w 6982691"/>
              <a:gd name="connsiteY4" fmla="*/ 0 h 1683328"/>
              <a:gd name="connsiteX0" fmla="*/ 0 w 6982691"/>
              <a:gd name="connsiteY0" fmla="*/ 0 h 1683328"/>
              <a:gd name="connsiteX1" fmla="*/ 6982691 w 6982691"/>
              <a:gd name="connsiteY1" fmla="*/ 103909 h 1683328"/>
              <a:gd name="connsiteX2" fmla="*/ 6463145 w 6982691"/>
              <a:gd name="connsiteY2" fmla="*/ 1361210 h 1683328"/>
              <a:gd name="connsiteX3" fmla="*/ 426028 w 6982691"/>
              <a:gd name="connsiteY3" fmla="*/ 1683328 h 1683328"/>
              <a:gd name="connsiteX4" fmla="*/ 0 w 6982691"/>
              <a:gd name="connsiteY4" fmla="*/ 0 h 168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691" h="1683328">
                <a:moveTo>
                  <a:pt x="0" y="0"/>
                </a:moveTo>
                <a:lnTo>
                  <a:pt x="6982691" y="103909"/>
                </a:lnTo>
                <a:lnTo>
                  <a:pt x="6463145" y="1361210"/>
                </a:lnTo>
                <a:lnTo>
                  <a:pt x="426028" y="1683328"/>
                </a:lnTo>
                <a:lnTo>
                  <a:pt x="0" y="0"/>
                </a:lnTo>
                <a:close/>
              </a:path>
            </a:pathLst>
          </a:cu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39C93A-3134-8F38-F1A4-9B81175E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172" y="461273"/>
            <a:ext cx="6306780" cy="1475510"/>
          </a:xfrm>
        </p:spPr>
        <p:txBody>
          <a:bodyPr>
            <a:normAutofit fontScale="90000"/>
          </a:bodyPr>
          <a:lstStyle/>
          <a:p>
            <a:pPr algn="ctr">
              <a:lnSpc>
                <a:spcPts val="4000"/>
              </a:lnSpc>
            </a:pPr>
            <a:r>
              <a:rPr lang="cs-CZ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Metodika pro zavedení ZBO pro SŠ dle VKB</a:t>
            </a:r>
            <a:br>
              <a:rPr lang="en-US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8E6F7E7-AF40-6784-C1D3-F95D4207A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20" y="5944480"/>
            <a:ext cx="2112515" cy="91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88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3FC76-BF2D-A427-D3C6-294DD47A0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1C09B3-B2A4-84A3-872D-C78407E2161E}"/>
              </a:ext>
            </a:extLst>
          </p:cNvPr>
          <p:cNvSpPr txBox="1">
            <a:spLocks/>
          </p:cNvSpPr>
          <p:nvPr/>
        </p:nvSpPr>
        <p:spPr>
          <a:xfrm>
            <a:off x="838200" y="2144601"/>
            <a:ext cx="10515600" cy="41330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60000"/>
              </a:lnSpc>
              <a:buNone/>
            </a:pPr>
            <a:r>
              <a:rPr lang="cs-CZ" sz="2400" b="1" dirty="0"/>
              <a:t>Workshop pro management SŠ – Implementace MBS</a:t>
            </a:r>
            <a:endParaRPr lang="cs-CZ" sz="2400" dirty="0"/>
          </a:p>
          <a:p>
            <a:pPr lvl="0"/>
            <a:r>
              <a:rPr lang="cs-CZ" sz="2400" b="1" dirty="0"/>
              <a:t>Forma:</a:t>
            </a:r>
            <a:r>
              <a:rPr lang="cs-CZ" sz="2400" dirty="0"/>
              <a:t> prezenčně ve Vaší organizaci</a:t>
            </a:r>
          </a:p>
          <a:p>
            <a:pPr lvl="0"/>
            <a:r>
              <a:rPr lang="cs-CZ" sz="2400" b="1" dirty="0"/>
              <a:t>Rozsah:</a:t>
            </a:r>
            <a:r>
              <a:rPr lang="cs-CZ" sz="2400" dirty="0"/>
              <a:t> 2 × 4 hodiny (celkem 8 hodin)</a:t>
            </a:r>
          </a:p>
          <a:p>
            <a:pPr lvl="0"/>
            <a:r>
              <a:rPr lang="cs-CZ" sz="2400" b="1" dirty="0"/>
              <a:t>Čas výuky:</a:t>
            </a:r>
            <a:r>
              <a:rPr lang="cs-CZ" sz="2400" dirty="0"/>
              <a:t> vždy od 13:00</a:t>
            </a:r>
          </a:p>
          <a:p>
            <a:pPr lvl="0"/>
            <a:r>
              <a:rPr lang="cs-CZ" sz="2400" b="1" dirty="0"/>
              <a:t>Předpokládaný počet účastníků:</a:t>
            </a:r>
            <a:r>
              <a:rPr lang="cs-CZ" sz="2400" dirty="0"/>
              <a:t> 6 osob z vedení školy</a:t>
            </a:r>
          </a:p>
          <a:p>
            <a:pPr lvl="0"/>
            <a:r>
              <a:rPr lang="cs-CZ" sz="2400" b="1" dirty="0"/>
              <a:t>Cena:</a:t>
            </a:r>
            <a:r>
              <a:rPr lang="cs-CZ" sz="2400" dirty="0"/>
              <a:t> workshop je poskytován </a:t>
            </a:r>
            <a:r>
              <a:rPr lang="cs-CZ" sz="2400" b="1" dirty="0"/>
              <a:t>zcela zdarma</a:t>
            </a:r>
          </a:p>
          <a:p>
            <a:pPr lvl="0"/>
            <a:r>
              <a:rPr lang="cs-CZ" sz="2400" b="1" dirty="0"/>
              <a:t>Období realizace: od února do dubna 2026</a:t>
            </a:r>
            <a:r>
              <a:rPr lang="cs-CZ" sz="2400" dirty="0"/>
              <a:t>, konkrétní data budou stanovena dle Vašich časových možností.</a:t>
            </a:r>
          </a:p>
          <a:p>
            <a:pPr lvl="0"/>
            <a:r>
              <a:rPr lang="cs-CZ" sz="2400" b="1" dirty="0"/>
              <a:t>Kontakt: Ing. Marie Potůčková, e-mail: marie.potuckova@cichnovabrno.cz</a:t>
            </a:r>
            <a:endParaRPr lang="cs-CZ" sz="2400" dirty="0"/>
          </a:p>
          <a:p>
            <a:pPr marL="0" lvl="0" indent="0">
              <a:lnSpc>
                <a:spcPct val="150000"/>
              </a:lnSpc>
              <a:buNone/>
            </a:pPr>
            <a:endParaRPr lang="cs-CZ" dirty="0">
              <a:solidFill>
                <a:srgbClr val="F3732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807178B-43B8-87DE-D402-09F19B0A4991}"/>
              </a:ext>
            </a:extLst>
          </p:cNvPr>
          <p:cNvSpPr/>
          <p:nvPr/>
        </p:nvSpPr>
        <p:spPr>
          <a:xfrm>
            <a:off x="2573216" y="219105"/>
            <a:ext cx="6982691" cy="1683328"/>
          </a:xfrm>
          <a:custGeom>
            <a:avLst/>
            <a:gdLst>
              <a:gd name="connsiteX0" fmla="*/ 0 w 6577446"/>
              <a:gd name="connsiteY0" fmla="*/ 0 h 1558637"/>
              <a:gd name="connsiteX1" fmla="*/ 6577446 w 6577446"/>
              <a:gd name="connsiteY1" fmla="*/ 0 h 1558637"/>
              <a:gd name="connsiteX2" fmla="*/ 6577446 w 6577446"/>
              <a:gd name="connsiteY2" fmla="*/ 1558637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558637"/>
              <a:gd name="connsiteX1" fmla="*/ 6577446 w 6577446"/>
              <a:gd name="connsiteY1" fmla="*/ 155864 h 1558637"/>
              <a:gd name="connsiteX2" fmla="*/ 6577446 w 6577446"/>
              <a:gd name="connsiteY2" fmla="*/ 1558637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558637"/>
              <a:gd name="connsiteX1" fmla="*/ 6577446 w 6577446"/>
              <a:gd name="connsiteY1" fmla="*/ 155864 h 1558637"/>
              <a:gd name="connsiteX2" fmla="*/ 5715000 w 6577446"/>
              <a:gd name="connsiteY2" fmla="*/ 1527464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704109"/>
              <a:gd name="connsiteX1" fmla="*/ 6577446 w 6577446"/>
              <a:gd name="connsiteY1" fmla="*/ 155864 h 1704109"/>
              <a:gd name="connsiteX2" fmla="*/ 5715000 w 6577446"/>
              <a:gd name="connsiteY2" fmla="*/ 1527464 h 1704109"/>
              <a:gd name="connsiteX3" fmla="*/ 353291 w 6577446"/>
              <a:gd name="connsiteY3" fmla="*/ 1704109 h 1704109"/>
              <a:gd name="connsiteX4" fmla="*/ 0 w 6577446"/>
              <a:gd name="connsiteY4" fmla="*/ 0 h 1704109"/>
              <a:gd name="connsiteX0" fmla="*/ 0 w 6577446"/>
              <a:gd name="connsiteY0" fmla="*/ 0 h 1704109"/>
              <a:gd name="connsiteX1" fmla="*/ 6577446 w 6577446"/>
              <a:gd name="connsiteY1" fmla="*/ 155864 h 1704109"/>
              <a:gd name="connsiteX2" fmla="*/ 6390409 w 6577446"/>
              <a:gd name="connsiteY2" fmla="*/ 1527464 h 1704109"/>
              <a:gd name="connsiteX3" fmla="*/ 353291 w 6577446"/>
              <a:gd name="connsiteY3" fmla="*/ 1704109 h 1704109"/>
              <a:gd name="connsiteX4" fmla="*/ 0 w 6577446"/>
              <a:gd name="connsiteY4" fmla="*/ 0 h 1704109"/>
              <a:gd name="connsiteX0" fmla="*/ 0 w 6982691"/>
              <a:gd name="connsiteY0" fmla="*/ 0 h 1704109"/>
              <a:gd name="connsiteX1" fmla="*/ 6982691 w 6982691"/>
              <a:gd name="connsiteY1" fmla="*/ 103909 h 1704109"/>
              <a:gd name="connsiteX2" fmla="*/ 6390409 w 6982691"/>
              <a:gd name="connsiteY2" fmla="*/ 1527464 h 1704109"/>
              <a:gd name="connsiteX3" fmla="*/ 353291 w 6982691"/>
              <a:gd name="connsiteY3" fmla="*/ 1704109 h 1704109"/>
              <a:gd name="connsiteX4" fmla="*/ 0 w 6982691"/>
              <a:gd name="connsiteY4" fmla="*/ 0 h 1704109"/>
              <a:gd name="connsiteX0" fmla="*/ 0 w 6982691"/>
              <a:gd name="connsiteY0" fmla="*/ 0 h 1683328"/>
              <a:gd name="connsiteX1" fmla="*/ 6982691 w 6982691"/>
              <a:gd name="connsiteY1" fmla="*/ 103909 h 1683328"/>
              <a:gd name="connsiteX2" fmla="*/ 6390409 w 6982691"/>
              <a:gd name="connsiteY2" fmla="*/ 1527464 h 1683328"/>
              <a:gd name="connsiteX3" fmla="*/ 426028 w 6982691"/>
              <a:gd name="connsiteY3" fmla="*/ 1683328 h 1683328"/>
              <a:gd name="connsiteX4" fmla="*/ 0 w 6982691"/>
              <a:gd name="connsiteY4" fmla="*/ 0 h 1683328"/>
              <a:gd name="connsiteX0" fmla="*/ 0 w 6982691"/>
              <a:gd name="connsiteY0" fmla="*/ 0 h 1683328"/>
              <a:gd name="connsiteX1" fmla="*/ 6982691 w 6982691"/>
              <a:gd name="connsiteY1" fmla="*/ 103909 h 1683328"/>
              <a:gd name="connsiteX2" fmla="*/ 6463145 w 6982691"/>
              <a:gd name="connsiteY2" fmla="*/ 1361210 h 1683328"/>
              <a:gd name="connsiteX3" fmla="*/ 426028 w 6982691"/>
              <a:gd name="connsiteY3" fmla="*/ 1683328 h 1683328"/>
              <a:gd name="connsiteX4" fmla="*/ 0 w 6982691"/>
              <a:gd name="connsiteY4" fmla="*/ 0 h 168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691" h="1683328">
                <a:moveTo>
                  <a:pt x="0" y="0"/>
                </a:moveTo>
                <a:lnTo>
                  <a:pt x="6982691" y="103909"/>
                </a:lnTo>
                <a:lnTo>
                  <a:pt x="6463145" y="1361210"/>
                </a:lnTo>
                <a:lnTo>
                  <a:pt x="426028" y="1683328"/>
                </a:lnTo>
                <a:lnTo>
                  <a:pt x="0" y="0"/>
                </a:lnTo>
                <a:close/>
              </a:path>
            </a:pathLst>
          </a:cu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485220-D15C-53BF-CB29-FEA54BD4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172" y="461273"/>
            <a:ext cx="6306780" cy="1475510"/>
          </a:xfrm>
        </p:spPr>
        <p:txBody>
          <a:bodyPr>
            <a:normAutofit fontScale="90000"/>
          </a:bodyPr>
          <a:lstStyle/>
          <a:p>
            <a:pPr algn="ctr">
              <a:lnSpc>
                <a:spcPts val="4000"/>
              </a:lnSpc>
            </a:pPr>
            <a:r>
              <a:rPr lang="cs-CZ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Metodika pro zavedení ZBO pro SŠ dle VKB</a:t>
            </a:r>
            <a:br>
              <a:rPr lang="en-US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6F82BAE-B21D-4091-2D44-8266B2726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20" y="5944480"/>
            <a:ext cx="2112515" cy="913520"/>
          </a:xfrm>
          <a:prstGeom prst="rect">
            <a:avLst/>
          </a:prstGeom>
        </p:spPr>
      </p:pic>
      <p:pic>
        <p:nvPicPr>
          <p:cNvPr id="2" name="Picture 5" descr="Detail na obchodní lidi u kancelářského stolu.">
            <a:extLst>
              <a:ext uri="{FF2B5EF4-FFF2-40B4-BE49-F238E27FC236}">
                <a16:creationId xmlns:a16="http://schemas.microsoft.com/office/drawing/2014/main" id="{4EDE2936-649F-C8DC-BB82-0F1510335A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48" r="1" b="44501"/>
          <a:stretch>
            <a:fillRect/>
          </a:stretch>
        </p:blipFill>
        <p:spPr>
          <a:xfrm>
            <a:off x="7835261" y="2441911"/>
            <a:ext cx="3441291" cy="160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9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653BE8F7-F9D5-457C-BF84-BC9E5BB745ED}"/>
              </a:ext>
            </a:extLst>
          </p:cNvPr>
          <p:cNvSpPr/>
          <p:nvPr/>
        </p:nvSpPr>
        <p:spPr>
          <a:xfrm>
            <a:off x="2604654" y="212170"/>
            <a:ext cx="6982691" cy="1683328"/>
          </a:xfrm>
          <a:custGeom>
            <a:avLst/>
            <a:gdLst>
              <a:gd name="connsiteX0" fmla="*/ 0 w 6577446"/>
              <a:gd name="connsiteY0" fmla="*/ 0 h 1558637"/>
              <a:gd name="connsiteX1" fmla="*/ 6577446 w 6577446"/>
              <a:gd name="connsiteY1" fmla="*/ 0 h 1558637"/>
              <a:gd name="connsiteX2" fmla="*/ 6577446 w 6577446"/>
              <a:gd name="connsiteY2" fmla="*/ 1558637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558637"/>
              <a:gd name="connsiteX1" fmla="*/ 6577446 w 6577446"/>
              <a:gd name="connsiteY1" fmla="*/ 155864 h 1558637"/>
              <a:gd name="connsiteX2" fmla="*/ 6577446 w 6577446"/>
              <a:gd name="connsiteY2" fmla="*/ 1558637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558637"/>
              <a:gd name="connsiteX1" fmla="*/ 6577446 w 6577446"/>
              <a:gd name="connsiteY1" fmla="*/ 155864 h 1558637"/>
              <a:gd name="connsiteX2" fmla="*/ 5715000 w 6577446"/>
              <a:gd name="connsiteY2" fmla="*/ 1527464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704109"/>
              <a:gd name="connsiteX1" fmla="*/ 6577446 w 6577446"/>
              <a:gd name="connsiteY1" fmla="*/ 155864 h 1704109"/>
              <a:gd name="connsiteX2" fmla="*/ 5715000 w 6577446"/>
              <a:gd name="connsiteY2" fmla="*/ 1527464 h 1704109"/>
              <a:gd name="connsiteX3" fmla="*/ 353291 w 6577446"/>
              <a:gd name="connsiteY3" fmla="*/ 1704109 h 1704109"/>
              <a:gd name="connsiteX4" fmla="*/ 0 w 6577446"/>
              <a:gd name="connsiteY4" fmla="*/ 0 h 1704109"/>
              <a:gd name="connsiteX0" fmla="*/ 0 w 6577446"/>
              <a:gd name="connsiteY0" fmla="*/ 0 h 1704109"/>
              <a:gd name="connsiteX1" fmla="*/ 6577446 w 6577446"/>
              <a:gd name="connsiteY1" fmla="*/ 155864 h 1704109"/>
              <a:gd name="connsiteX2" fmla="*/ 6390409 w 6577446"/>
              <a:gd name="connsiteY2" fmla="*/ 1527464 h 1704109"/>
              <a:gd name="connsiteX3" fmla="*/ 353291 w 6577446"/>
              <a:gd name="connsiteY3" fmla="*/ 1704109 h 1704109"/>
              <a:gd name="connsiteX4" fmla="*/ 0 w 6577446"/>
              <a:gd name="connsiteY4" fmla="*/ 0 h 1704109"/>
              <a:gd name="connsiteX0" fmla="*/ 0 w 6982691"/>
              <a:gd name="connsiteY0" fmla="*/ 0 h 1704109"/>
              <a:gd name="connsiteX1" fmla="*/ 6982691 w 6982691"/>
              <a:gd name="connsiteY1" fmla="*/ 103909 h 1704109"/>
              <a:gd name="connsiteX2" fmla="*/ 6390409 w 6982691"/>
              <a:gd name="connsiteY2" fmla="*/ 1527464 h 1704109"/>
              <a:gd name="connsiteX3" fmla="*/ 353291 w 6982691"/>
              <a:gd name="connsiteY3" fmla="*/ 1704109 h 1704109"/>
              <a:gd name="connsiteX4" fmla="*/ 0 w 6982691"/>
              <a:gd name="connsiteY4" fmla="*/ 0 h 1704109"/>
              <a:gd name="connsiteX0" fmla="*/ 0 w 6982691"/>
              <a:gd name="connsiteY0" fmla="*/ 0 h 1683328"/>
              <a:gd name="connsiteX1" fmla="*/ 6982691 w 6982691"/>
              <a:gd name="connsiteY1" fmla="*/ 103909 h 1683328"/>
              <a:gd name="connsiteX2" fmla="*/ 6390409 w 6982691"/>
              <a:gd name="connsiteY2" fmla="*/ 1527464 h 1683328"/>
              <a:gd name="connsiteX3" fmla="*/ 426028 w 6982691"/>
              <a:gd name="connsiteY3" fmla="*/ 1683328 h 1683328"/>
              <a:gd name="connsiteX4" fmla="*/ 0 w 6982691"/>
              <a:gd name="connsiteY4" fmla="*/ 0 h 1683328"/>
              <a:gd name="connsiteX0" fmla="*/ 0 w 6982691"/>
              <a:gd name="connsiteY0" fmla="*/ 0 h 1683328"/>
              <a:gd name="connsiteX1" fmla="*/ 6982691 w 6982691"/>
              <a:gd name="connsiteY1" fmla="*/ 103909 h 1683328"/>
              <a:gd name="connsiteX2" fmla="*/ 6463145 w 6982691"/>
              <a:gd name="connsiteY2" fmla="*/ 1361210 h 1683328"/>
              <a:gd name="connsiteX3" fmla="*/ 426028 w 6982691"/>
              <a:gd name="connsiteY3" fmla="*/ 1683328 h 1683328"/>
              <a:gd name="connsiteX4" fmla="*/ 0 w 6982691"/>
              <a:gd name="connsiteY4" fmla="*/ 0 h 168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691" h="1683328">
                <a:moveTo>
                  <a:pt x="0" y="0"/>
                </a:moveTo>
                <a:lnTo>
                  <a:pt x="6982691" y="103909"/>
                </a:lnTo>
                <a:lnTo>
                  <a:pt x="6463145" y="1361210"/>
                </a:lnTo>
                <a:lnTo>
                  <a:pt x="426028" y="1683328"/>
                </a:lnTo>
                <a:lnTo>
                  <a:pt x="0" y="0"/>
                </a:lnTo>
                <a:close/>
              </a:path>
            </a:pathLst>
          </a:cu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C9141E-A1E6-40C5-A716-DE8A2A1D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547" y="208100"/>
            <a:ext cx="6306780" cy="1475510"/>
          </a:xfrm>
        </p:spPr>
        <p:txBody>
          <a:bodyPr>
            <a:normAutofit/>
          </a:bodyPr>
          <a:lstStyle/>
          <a:p>
            <a:pPr algn="ctr">
              <a:lnSpc>
                <a:spcPts val="4000"/>
              </a:lnSpc>
            </a:pPr>
            <a:r>
              <a:rPr lang="cs-CZ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Zdroje</a:t>
            </a: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43808E-9B78-43D4-A7FD-FC263C28CFB4}"/>
              </a:ext>
            </a:extLst>
          </p:cNvPr>
          <p:cNvSpPr txBox="1">
            <a:spLocks/>
          </p:cNvSpPr>
          <p:nvPr/>
        </p:nvSpPr>
        <p:spPr>
          <a:xfrm>
            <a:off x="806762" y="2279650"/>
            <a:ext cx="10515600" cy="3734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endParaRPr lang="cs-CZ" sz="3200" b="1" dirty="0">
              <a:solidFill>
                <a:srgbClr val="F3732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cs-CZ" sz="3200" b="1" dirty="0">
                <a:solidFill>
                  <a:srgbClr val="F37321"/>
                </a:solidFill>
              </a:rPr>
              <a:t>          </a:t>
            </a:r>
            <a:r>
              <a:rPr lang="cs-CZ" sz="3200" b="1" dirty="0">
                <a:solidFill>
                  <a:srgbClr val="F37321"/>
                </a:solidFill>
                <a:hlinkClick r:id="rId2"/>
              </a:rPr>
              <a:t>https://www.jcekb.cz/</a:t>
            </a:r>
            <a:endParaRPr lang="cs-CZ" sz="3200" b="1" dirty="0">
              <a:solidFill>
                <a:srgbClr val="F37321"/>
              </a:solidFill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cs-CZ" sz="3200" b="1" dirty="0">
                <a:solidFill>
                  <a:srgbClr val="F37321"/>
                </a:solidFill>
                <a:hlinkClick r:id="rId3"/>
              </a:rPr>
              <a:t>https://cichnovabrno.ws02-securityeducation.com</a:t>
            </a:r>
            <a:endParaRPr lang="cs-CZ" sz="3200" b="1" dirty="0">
              <a:solidFill>
                <a:srgbClr val="F37321"/>
              </a:solidFill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784A7854-677A-FF42-4434-7F74BE5F3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20" y="5944480"/>
            <a:ext cx="2112515" cy="91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26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/>
        </p:nvSpPr>
        <p:spPr>
          <a:xfrm>
            <a:off x="-816" y="4960347"/>
            <a:ext cx="12192816" cy="1897653"/>
          </a:xfrm>
          <a:custGeom>
            <a:avLst/>
            <a:gdLst>
              <a:gd name="connsiteX0" fmla="*/ 0 w 12192000"/>
              <a:gd name="connsiteY0" fmla="*/ 0 h 2142067"/>
              <a:gd name="connsiteX1" fmla="*/ 11834982 w 12192000"/>
              <a:gd name="connsiteY1" fmla="*/ 0 h 2142067"/>
              <a:gd name="connsiteX2" fmla="*/ 12192000 w 12192000"/>
              <a:gd name="connsiteY2" fmla="*/ 357018 h 2142067"/>
              <a:gd name="connsiteX3" fmla="*/ 12192000 w 12192000"/>
              <a:gd name="connsiteY3" fmla="*/ 2142067 h 2142067"/>
              <a:gd name="connsiteX4" fmla="*/ 0 w 12192000"/>
              <a:gd name="connsiteY4" fmla="*/ 2142067 h 2142067"/>
              <a:gd name="connsiteX5" fmla="*/ 0 w 12192000"/>
              <a:gd name="connsiteY5" fmla="*/ 0 h 2142067"/>
              <a:gd name="connsiteX0" fmla="*/ 0 w 12192000"/>
              <a:gd name="connsiteY0" fmla="*/ 0 h 2142067"/>
              <a:gd name="connsiteX1" fmla="*/ 7643982 w 12192000"/>
              <a:gd name="connsiteY1" fmla="*/ 50800 h 2142067"/>
              <a:gd name="connsiteX2" fmla="*/ 12192000 w 12192000"/>
              <a:gd name="connsiteY2" fmla="*/ 357018 h 2142067"/>
              <a:gd name="connsiteX3" fmla="*/ 12192000 w 12192000"/>
              <a:gd name="connsiteY3" fmla="*/ 2142067 h 2142067"/>
              <a:gd name="connsiteX4" fmla="*/ 0 w 12192000"/>
              <a:gd name="connsiteY4" fmla="*/ 2142067 h 2142067"/>
              <a:gd name="connsiteX5" fmla="*/ 0 w 12192000"/>
              <a:gd name="connsiteY5" fmla="*/ 0 h 2142067"/>
              <a:gd name="connsiteX0" fmla="*/ 0 w 12192000"/>
              <a:gd name="connsiteY0" fmla="*/ 0 h 2142067"/>
              <a:gd name="connsiteX1" fmla="*/ 7643982 w 12192000"/>
              <a:gd name="connsiteY1" fmla="*/ 50800 h 2142067"/>
              <a:gd name="connsiteX2" fmla="*/ 12183534 w 12192000"/>
              <a:gd name="connsiteY2" fmla="*/ 543284 h 2142067"/>
              <a:gd name="connsiteX3" fmla="*/ 12192000 w 12192000"/>
              <a:gd name="connsiteY3" fmla="*/ 2142067 h 2142067"/>
              <a:gd name="connsiteX4" fmla="*/ 0 w 12192000"/>
              <a:gd name="connsiteY4" fmla="*/ 2142067 h 2142067"/>
              <a:gd name="connsiteX5" fmla="*/ 0 w 12192000"/>
              <a:gd name="connsiteY5" fmla="*/ 0 h 2142067"/>
              <a:gd name="connsiteX0" fmla="*/ 0 w 12192001"/>
              <a:gd name="connsiteY0" fmla="*/ 0 h 2142067"/>
              <a:gd name="connsiteX1" fmla="*/ 7643982 w 12192001"/>
              <a:gd name="connsiteY1" fmla="*/ 50800 h 2142067"/>
              <a:gd name="connsiteX2" fmla="*/ 12192001 w 12192001"/>
              <a:gd name="connsiteY2" fmla="*/ 1000484 h 2142067"/>
              <a:gd name="connsiteX3" fmla="*/ 12192000 w 12192001"/>
              <a:gd name="connsiteY3" fmla="*/ 2142067 h 2142067"/>
              <a:gd name="connsiteX4" fmla="*/ 0 w 12192001"/>
              <a:gd name="connsiteY4" fmla="*/ 2142067 h 2142067"/>
              <a:gd name="connsiteX5" fmla="*/ 0 w 12192001"/>
              <a:gd name="connsiteY5" fmla="*/ 0 h 2142067"/>
              <a:gd name="connsiteX0" fmla="*/ 0 w 12192001"/>
              <a:gd name="connsiteY0" fmla="*/ 795867 h 2091267"/>
              <a:gd name="connsiteX1" fmla="*/ 7643982 w 12192001"/>
              <a:gd name="connsiteY1" fmla="*/ 0 h 2091267"/>
              <a:gd name="connsiteX2" fmla="*/ 12192001 w 12192001"/>
              <a:gd name="connsiteY2" fmla="*/ 949684 h 2091267"/>
              <a:gd name="connsiteX3" fmla="*/ 12192000 w 12192001"/>
              <a:gd name="connsiteY3" fmla="*/ 2091267 h 2091267"/>
              <a:gd name="connsiteX4" fmla="*/ 0 w 12192001"/>
              <a:gd name="connsiteY4" fmla="*/ 2091267 h 2091267"/>
              <a:gd name="connsiteX5" fmla="*/ 0 w 12192001"/>
              <a:gd name="connsiteY5" fmla="*/ 795867 h 2091267"/>
              <a:gd name="connsiteX0" fmla="*/ 0 w 12200468"/>
              <a:gd name="connsiteY0" fmla="*/ 694267 h 2091267"/>
              <a:gd name="connsiteX1" fmla="*/ 7652449 w 12200468"/>
              <a:gd name="connsiteY1" fmla="*/ 0 h 2091267"/>
              <a:gd name="connsiteX2" fmla="*/ 12200468 w 12200468"/>
              <a:gd name="connsiteY2" fmla="*/ 949684 h 2091267"/>
              <a:gd name="connsiteX3" fmla="*/ 12200467 w 12200468"/>
              <a:gd name="connsiteY3" fmla="*/ 2091267 h 2091267"/>
              <a:gd name="connsiteX4" fmla="*/ 8467 w 12200468"/>
              <a:gd name="connsiteY4" fmla="*/ 2091267 h 2091267"/>
              <a:gd name="connsiteX5" fmla="*/ 0 w 12200468"/>
              <a:gd name="connsiteY5" fmla="*/ 694267 h 2091267"/>
              <a:gd name="connsiteX0" fmla="*/ 814 w 12192816"/>
              <a:gd name="connsiteY0" fmla="*/ 711200 h 2091267"/>
              <a:gd name="connsiteX1" fmla="*/ 7644797 w 12192816"/>
              <a:gd name="connsiteY1" fmla="*/ 0 h 2091267"/>
              <a:gd name="connsiteX2" fmla="*/ 12192816 w 12192816"/>
              <a:gd name="connsiteY2" fmla="*/ 949684 h 2091267"/>
              <a:gd name="connsiteX3" fmla="*/ 12192815 w 12192816"/>
              <a:gd name="connsiteY3" fmla="*/ 2091267 h 2091267"/>
              <a:gd name="connsiteX4" fmla="*/ 815 w 12192816"/>
              <a:gd name="connsiteY4" fmla="*/ 2091267 h 2091267"/>
              <a:gd name="connsiteX5" fmla="*/ 814 w 12192816"/>
              <a:gd name="connsiteY5" fmla="*/ 711200 h 2091267"/>
              <a:gd name="connsiteX0" fmla="*/ 814 w 12192816"/>
              <a:gd name="connsiteY0" fmla="*/ 916093 h 2296160"/>
              <a:gd name="connsiteX1" fmla="*/ 7644797 w 12192816"/>
              <a:gd name="connsiteY1" fmla="*/ 0 h 2296160"/>
              <a:gd name="connsiteX2" fmla="*/ 12192816 w 12192816"/>
              <a:gd name="connsiteY2" fmla="*/ 1154577 h 2296160"/>
              <a:gd name="connsiteX3" fmla="*/ 12192815 w 12192816"/>
              <a:gd name="connsiteY3" fmla="*/ 2296160 h 2296160"/>
              <a:gd name="connsiteX4" fmla="*/ 815 w 12192816"/>
              <a:gd name="connsiteY4" fmla="*/ 2296160 h 2296160"/>
              <a:gd name="connsiteX5" fmla="*/ 814 w 12192816"/>
              <a:gd name="connsiteY5" fmla="*/ 916093 h 229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816" h="2296160">
                <a:moveTo>
                  <a:pt x="814" y="916093"/>
                </a:moveTo>
                <a:lnTo>
                  <a:pt x="7644797" y="0"/>
                </a:lnTo>
                <a:lnTo>
                  <a:pt x="12192816" y="1154577"/>
                </a:lnTo>
                <a:cubicBezTo>
                  <a:pt x="12192816" y="1535105"/>
                  <a:pt x="12192815" y="1915632"/>
                  <a:pt x="12192815" y="2296160"/>
                </a:cubicBezTo>
                <a:lnTo>
                  <a:pt x="815" y="2296160"/>
                </a:lnTo>
                <a:cubicBezTo>
                  <a:pt x="-2007" y="1830493"/>
                  <a:pt x="3636" y="1381760"/>
                  <a:pt x="814" y="916093"/>
                </a:cubicBezTo>
                <a:close/>
              </a:path>
            </a:pathLst>
          </a:cu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3"/>
          <p:cNvSpPr/>
          <p:nvPr/>
        </p:nvSpPr>
        <p:spPr>
          <a:xfrm>
            <a:off x="2642490" y="230489"/>
            <a:ext cx="6982691" cy="1683328"/>
          </a:xfrm>
          <a:custGeom>
            <a:avLst/>
            <a:gdLst>
              <a:gd name="connsiteX0" fmla="*/ 0 w 6577446"/>
              <a:gd name="connsiteY0" fmla="*/ 0 h 1558637"/>
              <a:gd name="connsiteX1" fmla="*/ 6577446 w 6577446"/>
              <a:gd name="connsiteY1" fmla="*/ 0 h 1558637"/>
              <a:gd name="connsiteX2" fmla="*/ 6577446 w 6577446"/>
              <a:gd name="connsiteY2" fmla="*/ 1558637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558637"/>
              <a:gd name="connsiteX1" fmla="*/ 6577446 w 6577446"/>
              <a:gd name="connsiteY1" fmla="*/ 155864 h 1558637"/>
              <a:gd name="connsiteX2" fmla="*/ 6577446 w 6577446"/>
              <a:gd name="connsiteY2" fmla="*/ 1558637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558637"/>
              <a:gd name="connsiteX1" fmla="*/ 6577446 w 6577446"/>
              <a:gd name="connsiteY1" fmla="*/ 155864 h 1558637"/>
              <a:gd name="connsiteX2" fmla="*/ 5715000 w 6577446"/>
              <a:gd name="connsiteY2" fmla="*/ 1527464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704109"/>
              <a:gd name="connsiteX1" fmla="*/ 6577446 w 6577446"/>
              <a:gd name="connsiteY1" fmla="*/ 155864 h 1704109"/>
              <a:gd name="connsiteX2" fmla="*/ 5715000 w 6577446"/>
              <a:gd name="connsiteY2" fmla="*/ 1527464 h 1704109"/>
              <a:gd name="connsiteX3" fmla="*/ 353291 w 6577446"/>
              <a:gd name="connsiteY3" fmla="*/ 1704109 h 1704109"/>
              <a:gd name="connsiteX4" fmla="*/ 0 w 6577446"/>
              <a:gd name="connsiteY4" fmla="*/ 0 h 1704109"/>
              <a:gd name="connsiteX0" fmla="*/ 0 w 6577446"/>
              <a:gd name="connsiteY0" fmla="*/ 0 h 1704109"/>
              <a:gd name="connsiteX1" fmla="*/ 6577446 w 6577446"/>
              <a:gd name="connsiteY1" fmla="*/ 155864 h 1704109"/>
              <a:gd name="connsiteX2" fmla="*/ 6390409 w 6577446"/>
              <a:gd name="connsiteY2" fmla="*/ 1527464 h 1704109"/>
              <a:gd name="connsiteX3" fmla="*/ 353291 w 6577446"/>
              <a:gd name="connsiteY3" fmla="*/ 1704109 h 1704109"/>
              <a:gd name="connsiteX4" fmla="*/ 0 w 6577446"/>
              <a:gd name="connsiteY4" fmla="*/ 0 h 1704109"/>
              <a:gd name="connsiteX0" fmla="*/ 0 w 6982691"/>
              <a:gd name="connsiteY0" fmla="*/ 0 h 1704109"/>
              <a:gd name="connsiteX1" fmla="*/ 6982691 w 6982691"/>
              <a:gd name="connsiteY1" fmla="*/ 103909 h 1704109"/>
              <a:gd name="connsiteX2" fmla="*/ 6390409 w 6982691"/>
              <a:gd name="connsiteY2" fmla="*/ 1527464 h 1704109"/>
              <a:gd name="connsiteX3" fmla="*/ 353291 w 6982691"/>
              <a:gd name="connsiteY3" fmla="*/ 1704109 h 1704109"/>
              <a:gd name="connsiteX4" fmla="*/ 0 w 6982691"/>
              <a:gd name="connsiteY4" fmla="*/ 0 h 1704109"/>
              <a:gd name="connsiteX0" fmla="*/ 0 w 6982691"/>
              <a:gd name="connsiteY0" fmla="*/ 0 h 1683328"/>
              <a:gd name="connsiteX1" fmla="*/ 6982691 w 6982691"/>
              <a:gd name="connsiteY1" fmla="*/ 103909 h 1683328"/>
              <a:gd name="connsiteX2" fmla="*/ 6390409 w 6982691"/>
              <a:gd name="connsiteY2" fmla="*/ 1527464 h 1683328"/>
              <a:gd name="connsiteX3" fmla="*/ 426028 w 6982691"/>
              <a:gd name="connsiteY3" fmla="*/ 1683328 h 1683328"/>
              <a:gd name="connsiteX4" fmla="*/ 0 w 6982691"/>
              <a:gd name="connsiteY4" fmla="*/ 0 h 1683328"/>
              <a:gd name="connsiteX0" fmla="*/ 0 w 6982691"/>
              <a:gd name="connsiteY0" fmla="*/ 0 h 1683328"/>
              <a:gd name="connsiteX1" fmla="*/ 6982691 w 6982691"/>
              <a:gd name="connsiteY1" fmla="*/ 103909 h 1683328"/>
              <a:gd name="connsiteX2" fmla="*/ 6463145 w 6982691"/>
              <a:gd name="connsiteY2" fmla="*/ 1361210 h 1683328"/>
              <a:gd name="connsiteX3" fmla="*/ 426028 w 6982691"/>
              <a:gd name="connsiteY3" fmla="*/ 1683328 h 1683328"/>
              <a:gd name="connsiteX4" fmla="*/ 0 w 6982691"/>
              <a:gd name="connsiteY4" fmla="*/ 0 h 168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691" h="1683328">
                <a:moveTo>
                  <a:pt x="0" y="0"/>
                </a:moveTo>
                <a:lnTo>
                  <a:pt x="6982691" y="103909"/>
                </a:lnTo>
                <a:lnTo>
                  <a:pt x="6463145" y="1361210"/>
                </a:lnTo>
                <a:lnTo>
                  <a:pt x="426028" y="1683328"/>
                </a:lnTo>
                <a:lnTo>
                  <a:pt x="0" y="0"/>
                </a:lnTo>
                <a:close/>
              </a:path>
            </a:pathLst>
          </a:custGeom>
          <a:solidFill>
            <a:srgbClr val="00A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866317" y="334398"/>
            <a:ext cx="6535036" cy="1475510"/>
          </a:xfrm>
        </p:spPr>
        <p:txBody>
          <a:bodyPr>
            <a:normAutofit/>
          </a:bodyPr>
          <a:lstStyle/>
          <a:p>
            <a:pPr algn="ctr">
              <a:lnSpc>
                <a:spcPts val="4000"/>
              </a:lnSpc>
            </a:pPr>
            <a:r>
              <a:rPr lang="en-US" sz="4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DĚKUJ</a:t>
            </a:r>
            <a:r>
              <a:rPr lang="cs-CZ" sz="4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sz="4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ZA POZORNOST</a:t>
            </a:r>
            <a:endParaRPr lang="en-US" sz="4200" dirty="0">
              <a:solidFill>
                <a:schemeClr val="accent2">
                  <a:lumMod val="20000"/>
                  <a:lumOff val="8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136928" y="2147696"/>
            <a:ext cx="9722693" cy="2614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buNone/>
            </a:pPr>
            <a:r>
              <a:rPr lang="en-US" sz="2700" b="1" dirty="0">
                <a:solidFill>
                  <a:srgbClr val="F37321"/>
                </a:solidFill>
              </a:rPr>
              <a:t>Kontaktuj</a:t>
            </a:r>
            <a:r>
              <a:rPr lang="cs-CZ" sz="2700" b="1" dirty="0">
                <a:solidFill>
                  <a:srgbClr val="F37321"/>
                </a:solidFill>
              </a:rPr>
              <a:t>t</a:t>
            </a:r>
            <a:r>
              <a:rPr lang="en-US" sz="2700" b="1" dirty="0">
                <a:solidFill>
                  <a:srgbClr val="F37321"/>
                </a:solidFill>
              </a:rPr>
              <a:t>e nás</a:t>
            </a:r>
            <a:endParaRPr lang="cs-CZ" sz="2700" b="1" dirty="0"/>
          </a:p>
          <a:p>
            <a:pPr marL="0" lvl="0" indent="0" algn="ctr">
              <a:lnSpc>
                <a:spcPct val="150000"/>
              </a:lnSpc>
              <a:buNone/>
            </a:pPr>
            <a:r>
              <a:rPr lang="cs-CZ" sz="2400" b="1" u="sng" dirty="0">
                <a:solidFill>
                  <a:srgbClr val="0070C0"/>
                </a:solidFill>
                <a:hlinkClick r:id="rId2"/>
              </a:rPr>
              <a:t>info@cichnovabrno.cz</a:t>
            </a:r>
            <a:endParaRPr lang="cs-CZ" sz="2400" b="1" u="sng" dirty="0">
              <a:solidFill>
                <a:srgbClr val="0070C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06762" y="5756891"/>
            <a:ext cx="4557737" cy="9488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cs-CZ" sz="1800" dirty="0">
                <a:solidFill>
                  <a:schemeClr val="bg1"/>
                </a:solidFill>
              </a:rPr>
              <a:t>Střední škola informatiky, poštovnictví</a:t>
            </a:r>
            <a:br>
              <a:rPr lang="cs-CZ" sz="1800" dirty="0">
                <a:solidFill>
                  <a:schemeClr val="bg1"/>
                </a:solidFill>
              </a:rPr>
            </a:br>
            <a:r>
              <a:rPr lang="cs-CZ" sz="1800" dirty="0">
                <a:solidFill>
                  <a:schemeClr val="bg1"/>
                </a:solidFill>
              </a:rPr>
              <a:t>a finančnictví Brno, příspěvková organizace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1800" dirty="0">
                <a:solidFill>
                  <a:schemeClr val="bg1"/>
                </a:solidFill>
              </a:rPr>
              <a:t>Čichnova 982/23, 624 00 Brno</a:t>
            </a: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71" y="5444718"/>
            <a:ext cx="3307681" cy="1413282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9413634" y="6151359"/>
            <a:ext cx="2251894" cy="699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dirty="0">
                <a:solidFill>
                  <a:schemeClr val="bg1"/>
                </a:solidFill>
              </a:rPr>
              <a:t>© 2026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653BE8F7-F9D5-457C-BF84-BC9E5BB745ED}"/>
              </a:ext>
            </a:extLst>
          </p:cNvPr>
          <p:cNvSpPr/>
          <p:nvPr/>
        </p:nvSpPr>
        <p:spPr>
          <a:xfrm>
            <a:off x="2604654" y="244011"/>
            <a:ext cx="6982691" cy="1683328"/>
          </a:xfrm>
          <a:custGeom>
            <a:avLst/>
            <a:gdLst>
              <a:gd name="connsiteX0" fmla="*/ 0 w 6577446"/>
              <a:gd name="connsiteY0" fmla="*/ 0 h 1558637"/>
              <a:gd name="connsiteX1" fmla="*/ 6577446 w 6577446"/>
              <a:gd name="connsiteY1" fmla="*/ 0 h 1558637"/>
              <a:gd name="connsiteX2" fmla="*/ 6577446 w 6577446"/>
              <a:gd name="connsiteY2" fmla="*/ 1558637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558637"/>
              <a:gd name="connsiteX1" fmla="*/ 6577446 w 6577446"/>
              <a:gd name="connsiteY1" fmla="*/ 155864 h 1558637"/>
              <a:gd name="connsiteX2" fmla="*/ 6577446 w 6577446"/>
              <a:gd name="connsiteY2" fmla="*/ 1558637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558637"/>
              <a:gd name="connsiteX1" fmla="*/ 6577446 w 6577446"/>
              <a:gd name="connsiteY1" fmla="*/ 155864 h 1558637"/>
              <a:gd name="connsiteX2" fmla="*/ 5715000 w 6577446"/>
              <a:gd name="connsiteY2" fmla="*/ 1527464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704109"/>
              <a:gd name="connsiteX1" fmla="*/ 6577446 w 6577446"/>
              <a:gd name="connsiteY1" fmla="*/ 155864 h 1704109"/>
              <a:gd name="connsiteX2" fmla="*/ 5715000 w 6577446"/>
              <a:gd name="connsiteY2" fmla="*/ 1527464 h 1704109"/>
              <a:gd name="connsiteX3" fmla="*/ 353291 w 6577446"/>
              <a:gd name="connsiteY3" fmla="*/ 1704109 h 1704109"/>
              <a:gd name="connsiteX4" fmla="*/ 0 w 6577446"/>
              <a:gd name="connsiteY4" fmla="*/ 0 h 1704109"/>
              <a:gd name="connsiteX0" fmla="*/ 0 w 6577446"/>
              <a:gd name="connsiteY0" fmla="*/ 0 h 1704109"/>
              <a:gd name="connsiteX1" fmla="*/ 6577446 w 6577446"/>
              <a:gd name="connsiteY1" fmla="*/ 155864 h 1704109"/>
              <a:gd name="connsiteX2" fmla="*/ 6390409 w 6577446"/>
              <a:gd name="connsiteY2" fmla="*/ 1527464 h 1704109"/>
              <a:gd name="connsiteX3" fmla="*/ 353291 w 6577446"/>
              <a:gd name="connsiteY3" fmla="*/ 1704109 h 1704109"/>
              <a:gd name="connsiteX4" fmla="*/ 0 w 6577446"/>
              <a:gd name="connsiteY4" fmla="*/ 0 h 1704109"/>
              <a:gd name="connsiteX0" fmla="*/ 0 w 6982691"/>
              <a:gd name="connsiteY0" fmla="*/ 0 h 1704109"/>
              <a:gd name="connsiteX1" fmla="*/ 6982691 w 6982691"/>
              <a:gd name="connsiteY1" fmla="*/ 103909 h 1704109"/>
              <a:gd name="connsiteX2" fmla="*/ 6390409 w 6982691"/>
              <a:gd name="connsiteY2" fmla="*/ 1527464 h 1704109"/>
              <a:gd name="connsiteX3" fmla="*/ 353291 w 6982691"/>
              <a:gd name="connsiteY3" fmla="*/ 1704109 h 1704109"/>
              <a:gd name="connsiteX4" fmla="*/ 0 w 6982691"/>
              <a:gd name="connsiteY4" fmla="*/ 0 h 1704109"/>
              <a:gd name="connsiteX0" fmla="*/ 0 w 6982691"/>
              <a:gd name="connsiteY0" fmla="*/ 0 h 1683328"/>
              <a:gd name="connsiteX1" fmla="*/ 6982691 w 6982691"/>
              <a:gd name="connsiteY1" fmla="*/ 103909 h 1683328"/>
              <a:gd name="connsiteX2" fmla="*/ 6390409 w 6982691"/>
              <a:gd name="connsiteY2" fmla="*/ 1527464 h 1683328"/>
              <a:gd name="connsiteX3" fmla="*/ 426028 w 6982691"/>
              <a:gd name="connsiteY3" fmla="*/ 1683328 h 1683328"/>
              <a:gd name="connsiteX4" fmla="*/ 0 w 6982691"/>
              <a:gd name="connsiteY4" fmla="*/ 0 h 1683328"/>
              <a:gd name="connsiteX0" fmla="*/ 0 w 6982691"/>
              <a:gd name="connsiteY0" fmla="*/ 0 h 1683328"/>
              <a:gd name="connsiteX1" fmla="*/ 6982691 w 6982691"/>
              <a:gd name="connsiteY1" fmla="*/ 103909 h 1683328"/>
              <a:gd name="connsiteX2" fmla="*/ 6463145 w 6982691"/>
              <a:gd name="connsiteY2" fmla="*/ 1361210 h 1683328"/>
              <a:gd name="connsiteX3" fmla="*/ 426028 w 6982691"/>
              <a:gd name="connsiteY3" fmla="*/ 1683328 h 1683328"/>
              <a:gd name="connsiteX4" fmla="*/ 0 w 6982691"/>
              <a:gd name="connsiteY4" fmla="*/ 0 h 168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691" h="1683328">
                <a:moveTo>
                  <a:pt x="0" y="0"/>
                </a:moveTo>
                <a:lnTo>
                  <a:pt x="6982691" y="103909"/>
                </a:lnTo>
                <a:lnTo>
                  <a:pt x="6463145" y="1361210"/>
                </a:lnTo>
                <a:lnTo>
                  <a:pt x="426028" y="1683328"/>
                </a:lnTo>
                <a:lnTo>
                  <a:pt x="0" y="0"/>
                </a:lnTo>
                <a:close/>
              </a:path>
            </a:pathLst>
          </a:cu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C9141E-A1E6-40C5-A716-DE8A2A1D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172" y="223449"/>
            <a:ext cx="6306780" cy="1475510"/>
          </a:xfrm>
        </p:spPr>
        <p:txBody>
          <a:bodyPr>
            <a:normAutofit/>
          </a:bodyPr>
          <a:lstStyle/>
          <a:p>
            <a:pPr algn="ctr">
              <a:lnSpc>
                <a:spcPts val="4000"/>
              </a:lnSpc>
            </a:pPr>
            <a:r>
              <a:rPr lang="cs-CZ" sz="4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Platformy pro podporu výuky IB a KB</a:t>
            </a:r>
            <a:endParaRPr lang="en-US" sz="4200" dirty="0">
              <a:solidFill>
                <a:schemeClr val="accent2">
                  <a:lumMod val="20000"/>
                  <a:lumOff val="8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43808E-9B78-43D4-A7FD-FC263C28CFB4}"/>
              </a:ext>
            </a:extLst>
          </p:cNvPr>
          <p:cNvSpPr txBox="1">
            <a:spLocks/>
          </p:cNvSpPr>
          <p:nvPr/>
        </p:nvSpPr>
        <p:spPr>
          <a:xfrm>
            <a:off x="806762" y="2667135"/>
            <a:ext cx="11385238" cy="3734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400" b="1" dirty="0"/>
              <a:t>Portál JCEKB </a:t>
            </a:r>
            <a:r>
              <a:rPr lang="cs-CZ" sz="2400" b="1" dirty="0">
                <a:solidFill>
                  <a:srgbClr val="F37321"/>
                </a:solidFill>
                <a:hlinkClick r:id="rId2"/>
              </a:rPr>
              <a:t>https://www.jcekb.cz/vzdelavani/</a:t>
            </a:r>
            <a:endParaRPr lang="cs-CZ" sz="2400" b="1" dirty="0">
              <a:solidFill>
                <a:srgbClr val="F3732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400" b="1" dirty="0"/>
              <a:t>Security Education Platform – platforma pro vzdělávání pedagogických pracovníků        a žáků v oblasti informační bezpečnosti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cs-CZ" sz="2400" b="1" dirty="0">
                <a:solidFill>
                  <a:srgbClr val="F37321"/>
                </a:solidFill>
              </a:rPr>
              <a:t>   </a:t>
            </a:r>
            <a:r>
              <a:rPr lang="cs-CZ" sz="2400" b="1" dirty="0">
                <a:solidFill>
                  <a:srgbClr val="F37321"/>
                </a:solidFill>
                <a:hlinkClick r:id="rId3"/>
              </a:rPr>
              <a:t>https://cichnovabrno.ws02-securityeducation.com</a:t>
            </a:r>
            <a:endParaRPr lang="cs-CZ" sz="2400" b="1" dirty="0">
              <a:solidFill>
                <a:srgbClr val="F3732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3200" b="1" dirty="0">
              <a:solidFill>
                <a:srgbClr val="F37321"/>
              </a:solidFill>
            </a:endParaRPr>
          </a:p>
          <a:p>
            <a:pPr lvl="0">
              <a:lnSpc>
                <a:spcPct val="150000"/>
              </a:lnSpc>
              <a:buFontTx/>
              <a:buChar char="-"/>
            </a:pPr>
            <a:endParaRPr lang="cs-CZ" sz="3200" b="1" dirty="0">
              <a:solidFill>
                <a:srgbClr val="F37321"/>
              </a:solidFill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34C19D28-B094-83C6-3B8D-03E2121D4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20" y="5944480"/>
            <a:ext cx="2112515" cy="91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1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653BE8F7-F9D5-457C-BF84-BC9E5BB745ED}"/>
              </a:ext>
            </a:extLst>
          </p:cNvPr>
          <p:cNvSpPr/>
          <p:nvPr/>
        </p:nvSpPr>
        <p:spPr>
          <a:xfrm>
            <a:off x="2604654" y="212170"/>
            <a:ext cx="6982691" cy="1683328"/>
          </a:xfrm>
          <a:custGeom>
            <a:avLst/>
            <a:gdLst>
              <a:gd name="connsiteX0" fmla="*/ 0 w 6577446"/>
              <a:gd name="connsiteY0" fmla="*/ 0 h 1558637"/>
              <a:gd name="connsiteX1" fmla="*/ 6577446 w 6577446"/>
              <a:gd name="connsiteY1" fmla="*/ 0 h 1558637"/>
              <a:gd name="connsiteX2" fmla="*/ 6577446 w 6577446"/>
              <a:gd name="connsiteY2" fmla="*/ 1558637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558637"/>
              <a:gd name="connsiteX1" fmla="*/ 6577446 w 6577446"/>
              <a:gd name="connsiteY1" fmla="*/ 155864 h 1558637"/>
              <a:gd name="connsiteX2" fmla="*/ 6577446 w 6577446"/>
              <a:gd name="connsiteY2" fmla="*/ 1558637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558637"/>
              <a:gd name="connsiteX1" fmla="*/ 6577446 w 6577446"/>
              <a:gd name="connsiteY1" fmla="*/ 155864 h 1558637"/>
              <a:gd name="connsiteX2" fmla="*/ 5715000 w 6577446"/>
              <a:gd name="connsiteY2" fmla="*/ 1527464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704109"/>
              <a:gd name="connsiteX1" fmla="*/ 6577446 w 6577446"/>
              <a:gd name="connsiteY1" fmla="*/ 155864 h 1704109"/>
              <a:gd name="connsiteX2" fmla="*/ 5715000 w 6577446"/>
              <a:gd name="connsiteY2" fmla="*/ 1527464 h 1704109"/>
              <a:gd name="connsiteX3" fmla="*/ 353291 w 6577446"/>
              <a:gd name="connsiteY3" fmla="*/ 1704109 h 1704109"/>
              <a:gd name="connsiteX4" fmla="*/ 0 w 6577446"/>
              <a:gd name="connsiteY4" fmla="*/ 0 h 1704109"/>
              <a:gd name="connsiteX0" fmla="*/ 0 w 6577446"/>
              <a:gd name="connsiteY0" fmla="*/ 0 h 1704109"/>
              <a:gd name="connsiteX1" fmla="*/ 6577446 w 6577446"/>
              <a:gd name="connsiteY1" fmla="*/ 155864 h 1704109"/>
              <a:gd name="connsiteX2" fmla="*/ 6390409 w 6577446"/>
              <a:gd name="connsiteY2" fmla="*/ 1527464 h 1704109"/>
              <a:gd name="connsiteX3" fmla="*/ 353291 w 6577446"/>
              <a:gd name="connsiteY3" fmla="*/ 1704109 h 1704109"/>
              <a:gd name="connsiteX4" fmla="*/ 0 w 6577446"/>
              <a:gd name="connsiteY4" fmla="*/ 0 h 1704109"/>
              <a:gd name="connsiteX0" fmla="*/ 0 w 6982691"/>
              <a:gd name="connsiteY0" fmla="*/ 0 h 1704109"/>
              <a:gd name="connsiteX1" fmla="*/ 6982691 w 6982691"/>
              <a:gd name="connsiteY1" fmla="*/ 103909 h 1704109"/>
              <a:gd name="connsiteX2" fmla="*/ 6390409 w 6982691"/>
              <a:gd name="connsiteY2" fmla="*/ 1527464 h 1704109"/>
              <a:gd name="connsiteX3" fmla="*/ 353291 w 6982691"/>
              <a:gd name="connsiteY3" fmla="*/ 1704109 h 1704109"/>
              <a:gd name="connsiteX4" fmla="*/ 0 w 6982691"/>
              <a:gd name="connsiteY4" fmla="*/ 0 h 1704109"/>
              <a:gd name="connsiteX0" fmla="*/ 0 w 6982691"/>
              <a:gd name="connsiteY0" fmla="*/ 0 h 1683328"/>
              <a:gd name="connsiteX1" fmla="*/ 6982691 w 6982691"/>
              <a:gd name="connsiteY1" fmla="*/ 103909 h 1683328"/>
              <a:gd name="connsiteX2" fmla="*/ 6390409 w 6982691"/>
              <a:gd name="connsiteY2" fmla="*/ 1527464 h 1683328"/>
              <a:gd name="connsiteX3" fmla="*/ 426028 w 6982691"/>
              <a:gd name="connsiteY3" fmla="*/ 1683328 h 1683328"/>
              <a:gd name="connsiteX4" fmla="*/ 0 w 6982691"/>
              <a:gd name="connsiteY4" fmla="*/ 0 h 1683328"/>
              <a:gd name="connsiteX0" fmla="*/ 0 w 6982691"/>
              <a:gd name="connsiteY0" fmla="*/ 0 h 1683328"/>
              <a:gd name="connsiteX1" fmla="*/ 6982691 w 6982691"/>
              <a:gd name="connsiteY1" fmla="*/ 103909 h 1683328"/>
              <a:gd name="connsiteX2" fmla="*/ 6463145 w 6982691"/>
              <a:gd name="connsiteY2" fmla="*/ 1361210 h 1683328"/>
              <a:gd name="connsiteX3" fmla="*/ 426028 w 6982691"/>
              <a:gd name="connsiteY3" fmla="*/ 1683328 h 1683328"/>
              <a:gd name="connsiteX4" fmla="*/ 0 w 6982691"/>
              <a:gd name="connsiteY4" fmla="*/ 0 h 168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691" h="1683328">
                <a:moveTo>
                  <a:pt x="0" y="0"/>
                </a:moveTo>
                <a:lnTo>
                  <a:pt x="6982691" y="103909"/>
                </a:lnTo>
                <a:lnTo>
                  <a:pt x="6463145" y="1361210"/>
                </a:lnTo>
                <a:lnTo>
                  <a:pt x="426028" y="1683328"/>
                </a:lnTo>
                <a:lnTo>
                  <a:pt x="0" y="0"/>
                </a:lnTo>
                <a:close/>
              </a:path>
            </a:pathLst>
          </a:cu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C9141E-A1E6-40C5-A716-DE8A2A1D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172" y="223449"/>
            <a:ext cx="6306780" cy="1475510"/>
          </a:xfrm>
        </p:spPr>
        <p:txBody>
          <a:bodyPr>
            <a:normAutofit/>
          </a:bodyPr>
          <a:lstStyle/>
          <a:p>
            <a:pPr algn="ctr">
              <a:lnSpc>
                <a:spcPts val="4000"/>
              </a:lnSpc>
            </a:pPr>
            <a:r>
              <a:rPr lang="cs-CZ" sz="4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Portál </a:t>
            </a:r>
            <a:r>
              <a:rPr lang="pt-BR" sz="4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JCEKB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34C19D28-B094-83C6-3B8D-03E2121D4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20" y="5944480"/>
            <a:ext cx="2112515" cy="91352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89D5EA1-02C0-7506-4FCC-AD83748AF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619" y="2083511"/>
            <a:ext cx="8617853" cy="41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66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758DF3B3-4701-4633-A988-EFE1E692A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757"/>
            <a:ext cx="12192000" cy="437931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165E8C0E-C35C-46FB-BC8D-E8A781BC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163052"/>
            <a:ext cx="4596384" cy="1057339"/>
          </a:xfrm>
          <a:prstGeom prst="lef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https://www.jcekb.cz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92ED5E6-BD2A-A6DC-2BB8-95CAC620B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20391"/>
            <a:ext cx="12192000" cy="591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74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2573216" y="260018"/>
            <a:ext cx="6982691" cy="1683328"/>
          </a:xfrm>
          <a:custGeom>
            <a:avLst/>
            <a:gdLst>
              <a:gd name="connsiteX0" fmla="*/ 0 w 6577446"/>
              <a:gd name="connsiteY0" fmla="*/ 0 h 1558637"/>
              <a:gd name="connsiteX1" fmla="*/ 6577446 w 6577446"/>
              <a:gd name="connsiteY1" fmla="*/ 0 h 1558637"/>
              <a:gd name="connsiteX2" fmla="*/ 6577446 w 6577446"/>
              <a:gd name="connsiteY2" fmla="*/ 1558637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558637"/>
              <a:gd name="connsiteX1" fmla="*/ 6577446 w 6577446"/>
              <a:gd name="connsiteY1" fmla="*/ 155864 h 1558637"/>
              <a:gd name="connsiteX2" fmla="*/ 6577446 w 6577446"/>
              <a:gd name="connsiteY2" fmla="*/ 1558637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558637"/>
              <a:gd name="connsiteX1" fmla="*/ 6577446 w 6577446"/>
              <a:gd name="connsiteY1" fmla="*/ 155864 h 1558637"/>
              <a:gd name="connsiteX2" fmla="*/ 5715000 w 6577446"/>
              <a:gd name="connsiteY2" fmla="*/ 1527464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704109"/>
              <a:gd name="connsiteX1" fmla="*/ 6577446 w 6577446"/>
              <a:gd name="connsiteY1" fmla="*/ 155864 h 1704109"/>
              <a:gd name="connsiteX2" fmla="*/ 5715000 w 6577446"/>
              <a:gd name="connsiteY2" fmla="*/ 1527464 h 1704109"/>
              <a:gd name="connsiteX3" fmla="*/ 353291 w 6577446"/>
              <a:gd name="connsiteY3" fmla="*/ 1704109 h 1704109"/>
              <a:gd name="connsiteX4" fmla="*/ 0 w 6577446"/>
              <a:gd name="connsiteY4" fmla="*/ 0 h 1704109"/>
              <a:gd name="connsiteX0" fmla="*/ 0 w 6577446"/>
              <a:gd name="connsiteY0" fmla="*/ 0 h 1704109"/>
              <a:gd name="connsiteX1" fmla="*/ 6577446 w 6577446"/>
              <a:gd name="connsiteY1" fmla="*/ 155864 h 1704109"/>
              <a:gd name="connsiteX2" fmla="*/ 6390409 w 6577446"/>
              <a:gd name="connsiteY2" fmla="*/ 1527464 h 1704109"/>
              <a:gd name="connsiteX3" fmla="*/ 353291 w 6577446"/>
              <a:gd name="connsiteY3" fmla="*/ 1704109 h 1704109"/>
              <a:gd name="connsiteX4" fmla="*/ 0 w 6577446"/>
              <a:gd name="connsiteY4" fmla="*/ 0 h 1704109"/>
              <a:gd name="connsiteX0" fmla="*/ 0 w 6982691"/>
              <a:gd name="connsiteY0" fmla="*/ 0 h 1704109"/>
              <a:gd name="connsiteX1" fmla="*/ 6982691 w 6982691"/>
              <a:gd name="connsiteY1" fmla="*/ 103909 h 1704109"/>
              <a:gd name="connsiteX2" fmla="*/ 6390409 w 6982691"/>
              <a:gd name="connsiteY2" fmla="*/ 1527464 h 1704109"/>
              <a:gd name="connsiteX3" fmla="*/ 353291 w 6982691"/>
              <a:gd name="connsiteY3" fmla="*/ 1704109 h 1704109"/>
              <a:gd name="connsiteX4" fmla="*/ 0 w 6982691"/>
              <a:gd name="connsiteY4" fmla="*/ 0 h 1704109"/>
              <a:gd name="connsiteX0" fmla="*/ 0 w 6982691"/>
              <a:gd name="connsiteY0" fmla="*/ 0 h 1683328"/>
              <a:gd name="connsiteX1" fmla="*/ 6982691 w 6982691"/>
              <a:gd name="connsiteY1" fmla="*/ 103909 h 1683328"/>
              <a:gd name="connsiteX2" fmla="*/ 6390409 w 6982691"/>
              <a:gd name="connsiteY2" fmla="*/ 1527464 h 1683328"/>
              <a:gd name="connsiteX3" fmla="*/ 426028 w 6982691"/>
              <a:gd name="connsiteY3" fmla="*/ 1683328 h 1683328"/>
              <a:gd name="connsiteX4" fmla="*/ 0 w 6982691"/>
              <a:gd name="connsiteY4" fmla="*/ 0 h 1683328"/>
              <a:gd name="connsiteX0" fmla="*/ 0 w 6982691"/>
              <a:gd name="connsiteY0" fmla="*/ 0 h 1683328"/>
              <a:gd name="connsiteX1" fmla="*/ 6982691 w 6982691"/>
              <a:gd name="connsiteY1" fmla="*/ 103909 h 1683328"/>
              <a:gd name="connsiteX2" fmla="*/ 6463145 w 6982691"/>
              <a:gd name="connsiteY2" fmla="*/ 1361210 h 1683328"/>
              <a:gd name="connsiteX3" fmla="*/ 426028 w 6982691"/>
              <a:gd name="connsiteY3" fmla="*/ 1683328 h 1683328"/>
              <a:gd name="connsiteX4" fmla="*/ 0 w 6982691"/>
              <a:gd name="connsiteY4" fmla="*/ 0 h 168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691" h="1683328">
                <a:moveTo>
                  <a:pt x="0" y="0"/>
                </a:moveTo>
                <a:lnTo>
                  <a:pt x="6982691" y="103909"/>
                </a:lnTo>
                <a:lnTo>
                  <a:pt x="6463145" y="1361210"/>
                </a:lnTo>
                <a:lnTo>
                  <a:pt x="426028" y="1683328"/>
                </a:lnTo>
                <a:lnTo>
                  <a:pt x="0" y="0"/>
                </a:lnTo>
                <a:close/>
              </a:path>
            </a:pathLst>
          </a:cu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11171" y="511524"/>
            <a:ext cx="6306780" cy="1475510"/>
          </a:xfrm>
        </p:spPr>
        <p:txBody>
          <a:bodyPr>
            <a:normAutofit fontScale="90000"/>
          </a:bodyPr>
          <a:lstStyle/>
          <a:p>
            <a:pPr algn="ctr">
              <a:lnSpc>
                <a:spcPts val="4000"/>
              </a:lnSpc>
            </a:pPr>
            <a:r>
              <a:rPr lang="cs-CZ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Vzdělávání v kybernetické bezpečnosti</a:t>
            </a:r>
            <a:br>
              <a:rPr lang="en-US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20" y="5944480"/>
            <a:ext cx="2112515" cy="9135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A7A1DDF-C9C7-F109-CAAC-C0E1B7BB5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284" y="2127520"/>
            <a:ext cx="9663762" cy="397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9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6CEE8-3751-0CA1-1759-B2E1B9060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B6A339-DC8D-E98E-3772-DF55B4A26F9A}"/>
              </a:ext>
            </a:extLst>
          </p:cNvPr>
          <p:cNvSpPr txBox="1">
            <a:spLocks/>
          </p:cNvSpPr>
          <p:nvPr/>
        </p:nvSpPr>
        <p:spPr>
          <a:xfrm>
            <a:off x="876035" y="2196819"/>
            <a:ext cx="11315965" cy="481144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sz="3500" b="1" dirty="0"/>
              <a:t>V rámci metodiky bylo vytvořeno 72 scénářů z oblasti informační a kybernetické bezpečnosti    ve spolupráci s odbornými firmami. Materiály jsou veřejně dostupné.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cs-CZ" sz="3500" b="1" dirty="0"/>
              <a:t>Klíčové oblasti:</a:t>
            </a:r>
          </a:p>
          <a:p>
            <a:r>
              <a:rPr lang="cs-CZ" sz="3500" b="1" dirty="0"/>
              <a:t>Bezpečné programování</a:t>
            </a:r>
          </a:p>
          <a:p>
            <a:r>
              <a:rPr lang="cs-CZ" sz="3500" b="1" dirty="0"/>
              <a:t>Bezpečnost sítí a síťových služeb</a:t>
            </a:r>
          </a:p>
          <a:p>
            <a:r>
              <a:rPr lang="cs-CZ" sz="3500" b="1" dirty="0"/>
              <a:t>Informační bezpečnost</a:t>
            </a:r>
          </a:p>
          <a:p>
            <a:r>
              <a:rPr lang="cs-CZ" sz="3500" b="1" dirty="0"/>
              <a:t>Legislativa</a:t>
            </a:r>
          </a:p>
          <a:p>
            <a:r>
              <a:rPr lang="cs-CZ" sz="3500" b="1" dirty="0"/>
              <a:t>Operační systémy</a:t>
            </a:r>
          </a:p>
          <a:p>
            <a:r>
              <a:rPr lang="cs-CZ" sz="3500" b="1" dirty="0"/>
              <a:t>Spisová a archivní služba</a:t>
            </a:r>
          </a:p>
          <a:p>
            <a:r>
              <a:rPr lang="cs-CZ" sz="3500" b="1" dirty="0"/>
              <a:t>Správa a dohled nad počítačovou sítí</a:t>
            </a:r>
          </a:p>
          <a:p>
            <a:r>
              <a:rPr lang="cs-CZ" sz="3500" b="1" dirty="0"/>
              <a:t>Testování bezpečnosti</a:t>
            </a:r>
          </a:p>
          <a:p>
            <a:endParaRPr lang="cs-CZ" b="1" dirty="0"/>
          </a:p>
          <a:p>
            <a:endParaRPr lang="cs-CZ" dirty="0">
              <a:solidFill>
                <a:srgbClr val="F37321"/>
              </a:solidFill>
            </a:endParaRPr>
          </a:p>
          <a:p>
            <a:pPr lvl="0">
              <a:lnSpc>
                <a:spcPct val="150000"/>
              </a:lnSpc>
            </a:pPr>
            <a:endParaRPr lang="cs-CZ" dirty="0">
              <a:solidFill>
                <a:srgbClr val="F3732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3BBCB22-29E8-CA20-4259-6D032486278C}"/>
              </a:ext>
            </a:extLst>
          </p:cNvPr>
          <p:cNvSpPr/>
          <p:nvPr/>
        </p:nvSpPr>
        <p:spPr>
          <a:xfrm>
            <a:off x="2642490" y="289483"/>
            <a:ext cx="6982691" cy="1683328"/>
          </a:xfrm>
          <a:custGeom>
            <a:avLst/>
            <a:gdLst>
              <a:gd name="connsiteX0" fmla="*/ 0 w 6577446"/>
              <a:gd name="connsiteY0" fmla="*/ 0 h 1558637"/>
              <a:gd name="connsiteX1" fmla="*/ 6577446 w 6577446"/>
              <a:gd name="connsiteY1" fmla="*/ 0 h 1558637"/>
              <a:gd name="connsiteX2" fmla="*/ 6577446 w 6577446"/>
              <a:gd name="connsiteY2" fmla="*/ 1558637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558637"/>
              <a:gd name="connsiteX1" fmla="*/ 6577446 w 6577446"/>
              <a:gd name="connsiteY1" fmla="*/ 155864 h 1558637"/>
              <a:gd name="connsiteX2" fmla="*/ 6577446 w 6577446"/>
              <a:gd name="connsiteY2" fmla="*/ 1558637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558637"/>
              <a:gd name="connsiteX1" fmla="*/ 6577446 w 6577446"/>
              <a:gd name="connsiteY1" fmla="*/ 155864 h 1558637"/>
              <a:gd name="connsiteX2" fmla="*/ 5715000 w 6577446"/>
              <a:gd name="connsiteY2" fmla="*/ 1527464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704109"/>
              <a:gd name="connsiteX1" fmla="*/ 6577446 w 6577446"/>
              <a:gd name="connsiteY1" fmla="*/ 155864 h 1704109"/>
              <a:gd name="connsiteX2" fmla="*/ 5715000 w 6577446"/>
              <a:gd name="connsiteY2" fmla="*/ 1527464 h 1704109"/>
              <a:gd name="connsiteX3" fmla="*/ 353291 w 6577446"/>
              <a:gd name="connsiteY3" fmla="*/ 1704109 h 1704109"/>
              <a:gd name="connsiteX4" fmla="*/ 0 w 6577446"/>
              <a:gd name="connsiteY4" fmla="*/ 0 h 1704109"/>
              <a:gd name="connsiteX0" fmla="*/ 0 w 6577446"/>
              <a:gd name="connsiteY0" fmla="*/ 0 h 1704109"/>
              <a:gd name="connsiteX1" fmla="*/ 6577446 w 6577446"/>
              <a:gd name="connsiteY1" fmla="*/ 155864 h 1704109"/>
              <a:gd name="connsiteX2" fmla="*/ 6390409 w 6577446"/>
              <a:gd name="connsiteY2" fmla="*/ 1527464 h 1704109"/>
              <a:gd name="connsiteX3" fmla="*/ 353291 w 6577446"/>
              <a:gd name="connsiteY3" fmla="*/ 1704109 h 1704109"/>
              <a:gd name="connsiteX4" fmla="*/ 0 w 6577446"/>
              <a:gd name="connsiteY4" fmla="*/ 0 h 1704109"/>
              <a:gd name="connsiteX0" fmla="*/ 0 w 6982691"/>
              <a:gd name="connsiteY0" fmla="*/ 0 h 1704109"/>
              <a:gd name="connsiteX1" fmla="*/ 6982691 w 6982691"/>
              <a:gd name="connsiteY1" fmla="*/ 103909 h 1704109"/>
              <a:gd name="connsiteX2" fmla="*/ 6390409 w 6982691"/>
              <a:gd name="connsiteY2" fmla="*/ 1527464 h 1704109"/>
              <a:gd name="connsiteX3" fmla="*/ 353291 w 6982691"/>
              <a:gd name="connsiteY3" fmla="*/ 1704109 h 1704109"/>
              <a:gd name="connsiteX4" fmla="*/ 0 w 6982691"/>
              <a:gd name="connsiteY4" fmla="*/ 0 h 1704109"/>
              <a:gd name="connsiteX0" fmla="*/ 0 w 6982691"/>
              <a:gd name="connsiteY0" fmla="*/ 0 h 1683328"/>
              <a:gd name="connsiteX1" fmla="*/ 6982691 w 6982691"/>
              <a:gd name="connsiteY1" fmla="*/ 103909 h 1683328"/>
              <a:gd name="connsiteX2" fmla="*/ 6390409 w 6982691"/>
              <a:gd name="connsiteY2" fmla="*/ 1527464 h 1683328"/>
              <a:gd name="connsiteX3" fmla="*/ 426028 w 6982691"/>
              <a:gd name="connsiteY3" fmla="*/ 1683328 h 1683328"/>
              <a:gd name="connsiteX4" fmla="*/ 0 w 6982691"/>
              <a:gd name="connsiteY4" fmla="*/ 0 h 1683328"/>
              <a:gd name="connsiteX0" fmla="*/ 0 w 6982691"/>
              <a:gd name="connsiteY0" fmla="*/ 0 h 1683328"/>
              <a:gd name="connsiteX1" fmla="*/ 6982691 w 6982691"/>
              <a:gd name="connsiteY1" fmla="*/ 103909 h 1683328"/>
              <a:gd name="connsiteX2" fmla="*/ 6463145 w 6982691"/>
              <a:gd name="connsiteY2" fmla="*/ 1361210 h 1683328"/>
              <a:gd name="connsiteX3" fmla="*/ 426028 w 6982691"/>
              <a:gd name="connsiteY3" fmla="*/ 1683328 h 1683328"/>
              <a:gd name="connsiteX4" fmla="*/ 0 w 6982691"/>
              <a:gd name="connsiteY4" fmla="*/ 0 h 168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691" h="1683328">
                <a:moveTo>
                  <a:pt x="0" y="0"/>
                </a:moveTo>
                <a:lnTo>
                  <a:pt x="6982691" y="103909"/>
                </a:lnTo>
                <a:lnTo>
                  <a:pt x="6463145" y="1361210"/>
                </a:lnTo>
                <a:lnTo>
                  <a:pt x="426028" y="1683328"/>
                </a:lnTo>
                <a:lnTo>
                  <a:pt x="0" y="0"/>
                </a:lnTo>
                <a:close/>
              </a:path>
            </a:pathLst>
          </a:cu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4F4D8F-ED6F-4B3B-D48A-F87E329D6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172" y="497301"/>
            <a:ext cx="6306780" cy="1475510"/>
          </a:xfrm>
        </p:spPr>
        <p:txBody>
          <a:bodyPr>
            <a:normAutofit fontScale="90000"/>
          </a:bodyPr>
          <a:lstStyle/>
          <a:p>
            <a:pPr algn="ctr">
              <a:lnSpc>
                <a:spcPts val="4000"/>
              </a:lnSpc>
            </a:pPr>
            <a:r>
              <a:rPr lang="cs-CZ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Metodika pro podporu výuky IB a KB</a:t>
            </a:r>
            <a:br>
              <a:rPr lang="en-US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C1A7088-6FAD-5DDC-6EE7-F846343F9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20" y="5944480"/>
            <a:ext cx="2112515" cy="91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59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F170D-50B2-4905-53C8-CDDE1F4F8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94077F18-633C-DF4D-80F7-B609F1C21E47}"/>
              </a:ext>
            </a:extLst>
          </p:cNvPr>
          <p:cNvSpPr/>
          <p:nvPr/>
        </p:nvSpPr>
        <p:spPr>
          <a:xfrm>
            <a:off x="2604654" y="119540"/>
            <a:ext cx="6982691" cy="1683328"/>
          </a:xfrm>
          <a:custGeom>
            <a:avLst/>
            <a:gdLst>
              <a:gd name="connsiteX0" fmla="*/ 0 w 6577446"/>
              <a:gd name="connsiteY0" fmla="*/ 0 h 1558637"/>
              <a:gd name="connsiteX1" fmla="*/ 6577446 w 6577446"/>
              <a:gd name="connsiteY1" fmla="*/ 0 h 1558637"/>
              <a:gd name="connsiteX2" fmla="*/ 6577446 w 6577446"/>
              <a:gd name="connsiteY2" fmla="*/ 1558637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558637"/>
              <a:gd name="connsiteX1" fmla="*/ 6577446 w 6577446"/>
              <a:gd name="connsiteY1" fmla="*/ 155864 h 1558637"/>
              <a:gd name="connsiteX2" fmla="*/ 6577446 w 6577446"/>
              <a:gd name="connsiteY2" fmla="*/ 1558637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558637"/>
              <a:gd name="connsiteX1" fmla="*/ 6577446 w 6577446"/>
              <a:gd name="connsiteY1" fmla="*/ 155864 h 1558637"/>
              <a:gd name="connsiteX2" fmla="*/ 5715000 w 6577446"/>
              <a:gd name="connsiteY2" fmla="*/ 1527464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704109"/>
              <a:gd name="connsiteX1" fmla="*/ 6577446 w 6577446"/>
              <a:gd name="connsiteY1" fmla="*/ 155864 h 1704109"/>
              <a:gd name="connsiteX2" fmla="*/ 5715000 w 6577446"/>
              <a:gd name="connsiteY2" fmla="*/ 1527464 h 1704109"/>
              <a:gd name="connsiteX3" fmla="*/ 353291 w 6577446"/>
              <a:gd name="connsiteY3" fmla="*/ 1704109 h 1704109"/>
              <a:gd name="connsiteX4" fmla="*/ 0 w 6577446"/>
              <a:gd name="connsiteY4" fmla="*/ 0 h 1704109"/>
              <a:gd name="connsiteX0" fmla="*/ 0 w 6577446"/>
              <a:gd name="connsiteY0" fmla="*/ 0 h 1704109"/>
              <a:gd name="connsiteX1" fmla="*/ 6577446 w 6577446"/>
              <a:gd name="connsiteY1" fmla="*/ 155864 h 1704109"/>
              <a:gd name="connsiteX2" fmla="*/ 6390409 w 6577446"/>
              <a:gd name="connsiteY2" fmla="*/ 1527464 h 1704109"/>
              <a:gd name="connsiteX3" fmla="*/ 353291 w 6577446"/>
              <a:gd name="connsiteY3" fmla="*/ 1704109 h 1704109"/>
              <a:gd name="connsiteX4" fmla="*/ 0 w 6577446"/>
              <a:gd name="connsiteY4" fmla="*/ 0 h 1704109"/>
              <a:gd name="connsiteX0" fmla="*/ 0 w 6982691"/>
              <a:gd name="connsiteY0" fmla="*/ 0 h 1704109"/>
              <a:gd name="connsiteX1" fmla="*/ 6982691 w 6982691"/>
              <a:gd name="connsiteY1" fmla="*/ 103909 h 1704109"/>
              <a:gd name="connsiteX2" fmla="*/ 6390409 w 6982691"/>
              <a:gd name="connsiteY2" fmla="*/ 1527464 h 1704109"/>
              <a:gd name="connsiteX3" fmla="*/ 353291 w 6982691"/>
              <a:gd name="connsiteY3" fmla="*/ 1704109 h 1704109"/>
              <a:gd name="connsiteX4" fmla="*/ 0 w 6982691"/>
              <a:gd name="connsiteY4" fmla="*/ 0 h 1704109"/>
              <a:gd name="connsiteX0" fmla="*/ 0 w 6982691"/>
              <a:gd name="connsiteY0" fmla="*/ 0 h 1683328"/>
              <a:gd name="connsiteX1" fmla="*/ 6982691 w 6982691"/>
              <a:gd name="connsiteY1" fmla="*/ 103909 h 1683328"/>
              <a:gd name="connsiteX2" fmla="*/ 6390409 w 6982691"/>
              <a:gd name="connsiteY2" fmla="*/ 1527464 h 1683328"/>
              <a:gd name="connsiteX3" fmla="*/ 426028 w 6982691"/>
              <a:gd name="connsiteY3" fmla="*/ 1683328 h 1683328"/>
              <a:gd name="connsiteX4" fmla="*/ 0 w 6982691"/>
              <a:gd name="connsiteY4" fmla="*/ 0 h 1683328"/>
              <a:gd name="connsiteX0" fmla="*/ 0 w 6982691"/>
              <a:gd name="connsiteY0" fmla="*/ 0 h 1683328"/>
              <a:gd name="connsiteX1" fmla="*/ 6982691 w 6982691"/>
              <a:gd name="connsiteY1" fmla="*/ 103909 h 1683328"/>
              <a:gd name="connsiteX2" fmla="*/ 6463145 w 6982691"/>
              <a:gd name="connsiteY2" fmla="*/ 1361210 h 1683328"/>
              <a:gd name="connsiteX3" fmla="*/ 426028 w 6982691"/>
              <a:gd name="connsiteY3" fmla="*/ 1683328 h 1683328"/>
              <a:gd name="connsiteX4" fmla="*/ 0 w 6982691"/>
              <a:gd name="connsiteY4" fmla="*/ 0 h 168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691" h="1683328">
                <a:moveTo>
                  <a:pt x="0" y="0"/>
                </a:moveTo>
                <a:lnTo>
                  <a:pt x="6982691" y="103909"/>
                </a:lnTo>
                <a:lnTo>
                  <a:pt x="6463145" y="1361210"/>
                </a:lnTo>
                <a:lnTo>
                  <a:pt x="426028" y="1683328"/>
                </a:lnTo>
                <a:lnTo>
                  <a:pt x="0" y="0"/>
                </a:lnTo>
                <a:close/>
              </a:path>
            </a:pathLst>
          </a:cu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C4C3F7D-F771-9436-7109-0EC74964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172" y="223449"/>
            <a:ext cx="6306780" cy="1475510"/>
          </a:xfrm>
        </p:spPr>
        <p:txBody>
          <a:bodyPr>
            <a:normAutofit/>
          </a:bodyPr>
          <a:lstStyle/>
          <a:p>
            <a:pPr algn="ctr">
              <a:lnSpc>
                <a:spcPts val="4000"/>
              </a:lnSpc>
            </a:pPr>
            <a:r>
              <a:rPr lang="cs-CZ" sz="4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Security Education Platform</a:t>
            </a:r>
            <a:endParaRPr lang="pt-BR" sz="42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BAB453B1-8A61-877C-9E61-5ADA7A7A4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20" y="5944480"/>
            <a:ext cx="2112515" cy="913520"/>
          </a:xfrm>
          <a:prstGeom prst="rect">
            <a:avLst/>
          </a:prstGeom>
        </p:spPr>
      </p:pic>
      <p:pic>
        <p:nvPicPr>
          <p:cNvPr id="4" name="Zástupný obsah 5">
            <a:extLst>
              <a:ext uri="{FF2B5EF4-FFF2-40B4-BE49-F238E27FC236}">
                <a16:creationId xmlns:a16="http://schemas.microsoft.com/office/drawing/2014/main" id="{5DCC8642-6CF6-BB82-0342-D0E653A4C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4639" y="2026523"/>
            <a:ext cx="10416627" cy="4030147"/>
          </a:xfrm>
        </p:spPr>
      </p:pic>
    </p:spTree>
    <p:extLst>
      <p:ext uri="{BB962C8B-B14F-4D97-AF65-F5344CB8AC3E}">
        <p14:creationId xmlns:p14="http://schemas.microsoft.com/office/powerpoint/2010/main" val="327263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F5B84-9152-D467-6E98-294718A79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8A5D5080-3054-843C-38AB-D4303385066D}"/>
              </a:ext>
            </a:extLst>
          </p:cNvPr>
          <p:cNvSpPr/>
          <p:nvPr/>
        </p:nvSpPr>
        <p:spPr>
          <a:xfrm>
            <a:off x="2604654" y="119540"/>
            <a:ext cx="6982691" cy="1683328"/>
          </a:xfrm>
          <a:custGeom>
            <a:avLst/>
            <a:gdLst>
              <a:gd name="connsiteX0" fmla="*/ 0 w 6577446"/>
              <a:gd name="connsiteY0" fmla="*/ 0 h 1558637"/>
              <a:gd name="connsiteX1" fmla="*/ 6577446 w 6577446"/>
              <a:gd name="connsiteY1" fmla="*/ 0 h 1558637"/>
              <a:gd name="connsiteX2" fmla="*/ 6577446 w 6577446"/>
              <a:gd name="connsiteY2" fmla="*/ 1558637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558637"/>
              <a:gd name="connsiteX1" fmla="*/ 6577446 w 6577446"/>
              <a:gd name="connsiteY1" fmla="*/ 155864 h 1558637"/>
              <a:gd name="connsiteX2" fmla="*/ 6577446 w 6577446"/>
              <a:gd name="connsiteY2" fmla="*/ 1558637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558637"/>
              <a:gd name="connsiteX1" fmla="*/ 6577446 w 6577446"/>
              <a:gd name="connsiteY1" fmla="*/ 155864 h 1558637"/>
              <a:gd name="connsiteX2" fmla="*/ 5715000 w 6577446"/>
              <a:gd name="connsiteY2" fmla="*/ 1527464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704109"/>
              <a:gd name="connsiteX1" fmla="*/ 6577446 w 6577446"/>
              <a:gd name="connsiteY1" fmla="*/ 155864 h 1704109"/>
              <a:gd name="connsiteX2" fmla="*/ 5715000 w 6577446"/>
              <a:gd name="connsiteY2" fmla="*/ 1527464 h 1704109"/>
              <a:gd name="connsiteX3" fmla="*/ 353291 w 6577446"/>
              <a:gd name="connsiteY3" fmla="*/ 1704109 h 1704109"/>
              <a:gd name="connsiteX4" fmla="*/ 0 w 6577446"/>
              <a:gd name="connsiteY4" fmla="*/ 0 h 1704109"/>
              <a:gd name="connsiteX0" fmla="*/ 0 w 6577446"/>
              <a:gd name="connsiteY0" fmla="*/ 0 h 1704109"/>
              <a:gd name="connsiteX1" fmla="*/ 6577446 w 6577446"/>
              <a:gd name="connsiteY1" fmla="*/ 155864 h 1704109"/>
              <a:gd name="connsiteX2" fmla="*/ 6390409 w 6577446"/>
              <a:gd name="connsiteY2" fmla="*/ 1527464 h 1704109"/>
              <a:gd name="connsiteX3" fmla="*/ 353291 w 6577446"/>
              <a:gd name="connsiteY3" fmla="*/ 1704109 h 1704109"/>
              <a:gd name="connsiteX4" fmla="*/ 0 w 6577446"/>
              <a:gd name="connsiteY4" fmla="*/ 0 h 1704109"/>
              <a:gd name="connsiteX0" fmla="*/ 0 w 6982691"/>
              <a:gd name="connsiteY0" fmla="*/ 0 h 1704109"/>
              <a:gd name="connsiteX1" fmla="*/ 6982691 w 6982691"/>
              <a:gd name="connsiteY1" fmla="*/ 103909 h 1704109"/>
              <a:gd name="connsiteX2" fmla="*/ 6390409 w 6982691"/>
              <a:gd name="connsiteY2" fmla="*/ 1527464 h 1704109"/>
              <a:gd name="connsiteX3" fmla="*/ 353291 w 6982691"/>
              <a:gd name="connsiteY3" fmla="*/ 1704109 h 1704109"/>
              <a:gd name="connsiteX4" fmla="*/ 0 w 6982691"/>
              <a:gd name="connsiteY4" fmla="*/ 0 h 1704109"/>
              <a:gd name="connsiteX0" fmla="*/ 0 w 6982691"/>
              <a:gd name="connsiteY0" fmla="*/ 0 h 1683328"/>
              <a:gd name="connsiteX1" fmla="*/ 6982691 w 6982691"/>
              <a:gd name="connsiteY1" fmla="*/ 103909 h 1683328"/>
              <a:gd name="connsiteX2" fmla="*/ 6390409 w 6982691"/>
              <a:gd name="connsiteY2" fmla="*/ 1527464 h 1683328"/>
              <a:gd name="connsiteX3" fmla="*/ 426028 w 6982691"/>
              <a:gd name="connsiteY3" fmla="*/ 1683328 h 1683328"/>
              <a:gd name="connsiteX4" fmla="*/ 0 w 6982691"/>
              <a:gd name="connsiteY4" fmla="*/ 0 h 1683328"/>
              <a:gd name="connsiteX0" fmla="*/ 0 w 6982691"/>
              <a:gd name="connsiteY0" fmla="*/ 0 h 1683328"/>
              <a:gd name="connsiteX1" fmla="*/ 6982691 w 6982691"/>
              <a:gd name="connsiteY1" fmla="*/ 103909 h 1683328"/>
              <a:gd name="connsiteX2" fmla="*/ 6463145 w 6982691"/>
              <a:gd name="connsiteY2" fmla="*/ 1361210 h 1683328"/>
              <a:gd name="connsiteX3" fmla="*/ 426028 w 6982691"/>
              <a:gd name="connsiteY3" fmla="*/ 1683328 h 1683328"/>
              <a:gd name="connsiteX4" fmla="*/ 0 w 6982691"/>
              <a:gd name="connsiteY4" fmla="*/ 0 h 168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691" h="1683328">
                <a:moveTo>
                  <a:pt x="0" y="0"/>
                </a:moveTo>
                <a:lnTo>
                  <a:pt x="6982691" y="103909"/>
                </a:lnTo>
                <a:lnTo>
                  <a:pt x="6463145" y="1361210"/>
                </a:lnTo>
                <a:lnTo>
                  <a:pt x="426028" y="1683328"/>
                </a:lnTo>
                <a:lnTo>
                  <a:pt x="0" y="0"/>
                </a:lnTo>
                <a:close/>
              </a:path>
            </a:pathLst>
          </a:cu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C3ECB06-48D6-77A2-46AD-B06614D2E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172" y="223449"/>
            <a:ext cx="6306780" cy="1475510"/>
          </a:xfrm>
        </p:spPr>
        <p:txBody>
          <a:bodyPr>
            <a:normAutofit/>
          </a:bodyPr>
          <a:lstStyle/>
          <a:p>
            <a:pPr algn="ctr">
              <a:lnSpc>
                <a:spcPts val="4000"/>
              </a:lnSpc>
            </a:pPr>
            <a:r>
              <a:rPr lang="cs-CZ" sz="4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Security Education Platform - Moduly</a:t>
            </a:r>
            <a:endParaRPr lang="pt-BR" sz="42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7DB17AEE-79CE-7C87-0639-65A88AAF2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20" y="5944480"/>
            <a:ext cx="2112515" cy="91352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48E418C-CF60-12F0-11BE-B6508791B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219" y="1906778"/>
            <a:ext cx="10343536" cy="405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31B2D-D6B7-95DA-25A4-238140A9B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0A350FC0-9F3A-2283-318C-0CF85C7346EE}"/>
              </a:ext>
            </a:extLst>
          </p:cNvPr>
          <p:cNvSpPr/>
          <p:nvPr/>
        </p:nvSpPr>
        <p:spPr>
          <a:xfrm>
            <a:off x="2604654" y="119540"/>
            <a:ext cx="6982691" cy="1683328"/>
          </a:xfrm>
          <a:custGeom>
            <a:avLst/>
            <a:gdLst>
              <a:gd name="connsiteX0" fmla="*/ 0 w 6577446"/>
              <a:gd name="connsiteY0" fmla="*/ 0 h 1558637"/>
              <a:gd name="connsiteX1" fmla="*/ 6577446 w 6577446"/>
              <a:gd name="connsiteY1" fmla="*/ 0 h 1558637"/>
              <a:gd name="connsiteX2" fmla="*/ 6577446 w 6577446"/>
              <a:gd name="connsiteY2" fmla="*/ 1558637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558637"/>
              <a:gd name="connsiteX1" fmla="*/ 6577446 w 6577446"/>
              <a:gd name="connsiteY1" fmla="*/ 155864 h 1558637"/>
              <a:gd name="connsiteX2" fmla="*/ 6577446 w 6577446"/>
              <a:gd name="connsiteY2" fmla="*/ 1558637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558637"/>
              <a:gd name="connsiteX1" fmla="*/ 6577446 w 6577446"/>
              <a:gd name="connsiteY1" fmla="*/ 155864 h 1558637"/>
              <a:gd name="connsiteX2" fmla="*/ 5715000 w 6577446"/>
              <a:gd name="connsiteY2" fmla="*/ 1527464 h 1558637"/>
              <a:gd name="connsiteX3" fmla="*/ 0 w 6577446"/>
              <a:gd name="connsiteY3" fmla="*/ 1558637 h 1558637"/>
              <a:gd name="connsiteX4" fmla="*/ 0 w 6577446"/>
              <a:gd name="connsiteY4" fmla="*/ 0 h 1558637"/>
              <a:gd name="connsiteX0" fmla="*/ 0 w 6577446"/>
              <a:gd name="connsiteY0" fmla="*/ 0 h 1704109"/>
              <a:gd name="connsiteX1" fmla="*/ 6577446 w 6577446"/>
              <a:gd name="connsiteY1" fmla="*/ 155864 h 1704109"/>
              <a:gd name="connsiteX2" fmla="*/ 5715000 w 6577446"/>
              <a:gd name="connsiteY2" fmla="*/ 1527464 h 1704109"/>
              <a:gd name="connsiteX3" fmla="*/ 353291 w 6577446"/>
              <a:gd name="connsiteY3" fmla="*/ 1704109 h 1704109"/>
              <a:gd name="connsiteX4" fmla="*/ 0 w 6577446"/>
              <a:gd name="connsiteY4" fmla="*/ 0 h 1704109"/>
              <a:gd name="connsiteX0" fmla="*/ 0 w 6577446"/>
              <a:gd name="connsiteY0" fmla="*/ 0 h 1704109"/>
              <a:gd name="connsiteX1" fmla="*/ 6577446 w 6577446"/>
              <a:gd name="connsiteY1" fmla="*/ 155864 h 1704109"/>
              <a:gd name="connsiteX2" fmla="*/ 6390409 w 6577446"/>
              <a:gd name="connsiteY2" fmla="*/ 1527464 h 1704109"/>
              <a:gd name="connsiteX3" fmla="*/ 353291 w 6577446"/>
              <a:gd name="connsiteY3" fmla="*/ 1704109 h 1704109"/>
              <a:gd name="connsiteX4" fmla="*/ 0 w 6577446"/>
              <a:gd name="connsiteY4" fmla="*/ 0 h 1704109"/>
              <a:gd name="connsiteX0" fmla="*/ 0 w 6982691"/>
              <a:gd name="connsiteY0" fmla="*/ 0 h 1704109"/>
              <a:gd name="connsiteX1" fmla="*/ 6982691 w 6982691"/>
              <a:gd name="connsiteY1" fmla="*/ 103909 h 1704109"/>
              <a:gd name="connsiteX2" fmla="*/ 6390409 w 6982691"/>
              <a:gd name="connsiteY2" fmla="*/ 1527464 h 1704109"/>
              <a:gd name="connsiteX3" fmla="*/ 353291 w 6982691"/>
              <a:gd name="connsiteY3" fmla="*/ 1704109 h 1704109"/>
              <a:gd name="connsiteX4" fmla="*/ 0 w 6982691"/>
              <a:gd name="connsiteY4" fmla="*/ 0 h 1704109"/>
              <a:gd name="connsiteX0" fmla="*/ 0 w 6982691"/>
              <a:gd name="connsiteY0" fmla="*/ 0 h 1683328"/>
              <a:gd name="connsiteX1" fmla="*/ 6982691 w 6982691"/>
              <a:gd name="connsiteY1" fmla="*/ 103909 h 1683328"/>
              <a:gd name="connsiteX2" fmla="*/ 6390409 w 6982691"/>
              <a:gd name="connsiteY2" fmla="*/ 1527464 h 1683328"/>
              <a:gd name="connsiteX3" fmla="*/ 426028 w 6982691"/>
              <a:gd name="connsiteY3" fmla="*/ 1683328 h 1683328"/>
              <a:gd name="connsiteX4" fmla="*/ 0 w 6982691"/>
              <a:gd name="connsiteY4" fmla="*/ 0 h 1683328"/>
              <a:gd name="connsiteX0" fmla="*/ 0 w 6982691"/>
              <a:gd name="connsiteY0" fmla="*/ 0 h 1683328"/>
              <a:gd name="connsiteX1" fmla="*/ 6982691 w 6982691"/>
              <a:gd name="connsiteY1" fmla="*/ 103909 h 1683328"/>
              <a:gd name="connsiteX2" fmla="*/ 6463145 w 6982691"/>
              <a:gd name="connsiteY2" fmla="*/ 1361210 h 1683328"/>
              <a:gd name="connsiteX3" fmla="*/ 426028 w 6982691"/>
              <a:gd name="connsiteY3" fmla="*/ 1683328 h 1683328"/>
              <a:gd name="connsiteX4" fmla="*/ 0 w 6982691"/>
              <a:gd name="connsiteY4" fmla="*/ 0 h 168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691" h="1683328">
                <a:moveTo>
                  <a:pt x="0" y="0"/>
                </a:moveTo>
                <a:lnTo>
                  <a:pt x="6982691" y="103909"/>
                </a:lnTo>
                <a:lnTo>
                  <a:pt x="6463145" y="1361210"/>
                </a:lnTo>
                <a:lnTo>
                  <a:pt x="426028" y="1683328"/>
                </a:lnTo>
                <a:lnTo>
                  <a:pt x="0" y="0"/>
                </a:lnTo>
                <a:close/>
              </a:path>
            </a:pathLst>
          </a:cu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C6D4430-4767-887F-C148-B0973A3B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172" y="223449"/>
            <a:ext cx="6306780" cy="1475510"/>
          </a:xfrm>
        </p:spPr>
        <p:txBody>
          <a:bodyPr>
            <a:normAutofit/>
          </a:bodyPr>
          <a:lstStyle/>
          <a:p>
            <a:pPr algn="ctr">
              <a:lnSpc>
                <a:spcPts val="4000"/>
              </a:lnSpc>
            </a:pPr>
            <a:r>
              <a:rPr lang="cs-CZ" sz="4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Security Education Platform - Moduly</a:t>
            </a:r>
            <a:endParaRPr lang="pt-BR" sz="42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7F45BF91-2C42-3929-5066-13FA56B79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20" y="5944480"/>
            <a:ext cx="2112515" cy="91352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F580002-B208-68B6-6E0A-8B3DE8239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788" y="1952997"/>
            <a:ext cx="8436076" cy="43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64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D4DA43FD873F42882D47B74B023E41" ma:contentTypeVersion="19" ma:contentTypeDescription="Vytvoří nový dokument" ma:contentTypeScope="" ma:versionID="04bd1610c08e5c026ff37809200e6f0a">
  <xsd:schema xmlns:xsd="http://www.w3.org/2001/XMLSchema" xmlns:xs="http://www.w3.org/2001/XMLSchema" xmlns:p="http://schemas.microsoft.com/office/2006/metadata/properties" xmlns:ns2="772c696e-72cc-4cd3-bb28-5fe776f213c7" xmlns:ns3="8640c0f3-50bc-4424-9e61-4ef1b86116ce" targetNamespace="http://schemas.microsoft.com/office/2006/metadata/properties" ma:root="true" ma:fieldsID="a2523806e91b1489b7430dcf58378c0d" ns2:_="" ns3:_="">
    <xsd:import namespace="772c696e-72cc-4cd3-bb28-5fe776f213c7"/>
    <xsd:import namespace="8640c0f3-50bc-4424-9e61-4ef1b86116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2c696e-72cc-4cd3-bb28-5fe776f213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c2ae7835-4693-48eb-aa0e-48a11e210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0c0f3-50bc-4424-9e61-4ef1b86116c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e99ee5c-a7c3-48c6-83d8-47f8230ae65f}" ma:internalName="TaxCatchAll" ma:showField="CatchAllData" ma:web="8640c0f3-50bc-4424-9e61-4ef1b86116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2c696e-72cc-4cd3-bb28-5fe776f213c7">
      <Terms xmlns="http://schemas.microsoft.com/office/infopath/2007/PartnerControls"/>
    </lcf76f155ced4ddcb4097134ff3c332f>
    <TaxCatchAll xmlns="8640c0f3-50bc-4424-9e61-4ef1b86116ce" xsi:nil="true"/>
  </documentManagement>
</p:properties>
</file>

<file path=customXml/itemProps1.xml><?xml version="1.0" encoding="utf-8"?>
<ds:datastoreItem xmlns:ds="http://schemas.openxmlformats.org/officeDocument/2006/customXml" ds:itemID="{A9FC53D7-4A40-4D72-88DD-6B2C3C19634B}"/>
</file>

<file path=customXml/itemProps2.xml><?xml version="1.0" encoding="utf-8"?>
<ds:datastoreItem xmlns:ds="http://schemas.openxmlformats.org/officeDocument/2006/customXml" ds:itemID="{C74F7EBC-30B6-4F2F-8D35-6BB2114A34F5}"/>
</file>

<file path=customXml/itemProps3.xml><?xml version="1.0" encoding="utf-8"?>
<ds:datastoreItem xmlns:ds="http://schemas.openxmlformats.org/officeDocument/2006/customXml" ds:itemID="{03211AF6-D5F3-4CDB-B04E-1D9444F2191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Širokoúhlá obrazovka</PresentationFormat>
  <Paragraphs>54</Paragraphs>
  <Slides>13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Prezentace aplikace PowerPoint</vt:lpstr>
      <vt:lpstr>Platformy pro podporu výuky IB a KB</vt:lpstr>
      <vt:lpstr>Portál JCEKB</vt:lpstr>
      <vt:lpstr>https://www.jcekb.cz </vt:lpstr>
      <vt:lpstr>Vzdělávání v kybernetické bezpečnosti </vt:lpstr>
      <vt:lpstr>Metodika pro podporu výuky IB a KB </vt:lpstr>
      <vt:lpstr>Security Education Platform</vt:lpstr>
      <vt:lpstr>Security Education Platform - Moduly</vt:lpstr>
      <vt:lpstr>Security Education Platform - Moduly</vt:lpstr>
      <vt:lpstr>Metodika pro zavedení ZBO pro SŠ dle VKB </vt:lpstr>
      <vt:lpstr>Metodika pro zavedení ZBO pro SŠ dle VKB </vt:lpstr>
      <vt:lpstr>Zdroje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2026-03-25T15:54:13Z</dcterms:created>
  <dcterms:modified xsi:type="dcterms:W3CDTF">2026-03-25T15:54:17Z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0x01010077D4DA43FD873F42882D47B74B023E41</vt:lpwstr>
  </property>
</Properties>
</file>