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702" r:id="rId6"/>
    <p:sldMasterId id="2147483728" r:id="rId7"/>
    <p:sldMasterId id="2147483753" r:id="rId8"/>
    <p:sldMasterId id="2147483778" r:id="rId9"/>
    <p:sldMasterId id="2147483803" r:id="rId10"/>
    <p:sldMasterId id="2147483829" r:id="rId11"/>
  </p:sldMasterIdLst>
  <p:notesMasterIdLst>
    <p:notesMasterId r:id="rId19"/>
  </p:notesMasterIdLst>
  <p:sldIdLst>
    <p:sldId id="339" r:id="rId12"/>
    <p:sldId id="361" r:id="rId13"/>
    <p:sldId id="2147375426" r:id="rId14"/>
    <p:sldId id="2147375427" r:id="rId15"/>
    <p:sldId id="2147375425" r:id="rId16"/>
    <p:sldId id="2147375428" r:id="rId17"/>
    <p:sldId id="356" r:id="rId18"/>
  </p:sldIdLst>
  <p:sldSz cx="12192000" cy="6858000"/>
  <p:notesSz cx="6858000" cy="9144000"/>
  <p:custDataLst>
    <p:tags r:id="rId2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ztián Varga" initials="KV" lastIdx="3" clrIdx="0">
    <p:extLst>
      <p:ext uri="{19B8F6BF-5375-455C-9EA6-DF929625EA0E}">
        <p15:presenceInfo xmlns:p15="http://schemas.microsoft.com/office/powerpoint/2012/main" userId="S::55130@grundfos.com::9dbe9710-13bb-4994-a9c4-5d27cb855e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7BB"/>
    <a:srgbClr val="003300"/>
    <a:srgbClr val="006600"/>
    <a:srgbClr val="E3ECF5"/>
    <a:srgbClr val="008000"/>
    <a:srgbClr val="B2B2B2"/>
    <a:srgbClr val="00CC00"/>
    <a:srgbClr val="33CCCC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9EE3-066D-4BDB-BA4B-F5C68A527D57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2AABC-A9B0-432A-98D7-65B876FC22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3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AABC-A9B0-432A-98D7-65B876FC22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50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11228699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FB39-1F64-4C34-95E8-E6E3FE314607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5CE4-D7E4-471F-850B-B873C2B8AD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99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3321278"/>
            <a:ext cx="12192000" cy="215444"/>
          </a:xfrm>
          <a:prstGeom prst="rect">
            <a:avLst/>
          </a:prstGeom>
        </p:spPr>
        <p:txBody>
          <a:bodyPr rtlCol="0" anchor="ctr" anchorCtr="1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340076" y="6399981"/>
            <a:ext cx="11851925" cy="2154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3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5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7C1535BB-E4CC-4433-AF06-C097C9B6D2A9}" type="datetime1">
              <a:rPr lang="da-DK" smtClean="0"/>
              <a:t>30-03-2026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806364F0-7C2A-4407-8D01-A8988AD4A7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9558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21A8830-76FF-4D35-B83B-64FE372EF958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0446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33BC14B-A516-4847-A7EA-C1B0894DD828}" type="datetime1">
              <a:rPr lang="da-DK" smtClean="0"/>
              <a:t>30-03-2026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50825" y="363007"/>
            <a:ext cx="11941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3868"/>
            <a:ext cx="11651999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7186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11472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7176326-3D4E-40A6-A7B3-75B7A6059021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227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BC892ED-11AF-4743-9065-D80084B14BB6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70122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65F4B9E-CE98-4810-B278-911C80ECBE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856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A125FAF-F7A1-4F16-A506-6C5EB45AFAA3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F2F93CF-DDE4-4A38-A40B-98A563CFF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88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9721552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ABFA2C2-BBC8-45FF-8364-BEDD24155225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E6D7A49-8186-4C57-8AA4-0D868CB176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E6FA5EA-A9E2-45A9-B4E9-4747F4ACE2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83FF43E-B8F5-4DEC-A9C3-A53E72C136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D724B72-022A-4C4E-80DA-0E3F446366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94834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FC96C6D-88AA-419C-BEAA-1E50C69EE265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943983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EB3B730-C58D-495A-A7F2-57F184E209C7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6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274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A8A5AB6-ED5C-4B0D-A7B3-DB3207E37542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322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0D953625-C5E7-405B-83B1-8E6FE09578FB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8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3321278"/>
            <a:ext cx="12192000" cy="21544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40800" y="4769181"/>
            <a:ext cx="118512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340076" y="6399981"/>
            <a:ext cx="11851925" cy="2154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D3822B01-D03C-471B-AB8F-8102FE3D33FC}" type="datetime1">
              <a:rPr lang="da-DK" smtClean="0"/>
              <a:t>30-03-2026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1F556EF7-4589-483A-94EB-91C1D092D49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006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744B2FC-D45A-478A-B394-7F448A5BB39E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9758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7CDB881-7C5D-4771-A7BE-0FB5D6CDA23E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100BB3-A99D-460D-ADA8-09E2FCA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4FB696-1A39-4662-8360-8837C095A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906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B4A29F09-8728-4C13-B806-EC88F932C72D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8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330427D5-1F41-4BB0-98A5-AC835CF4A0EB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1B3411CC-BFFE-47CF-AF84-9221FC1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84831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25A236D-C3AC-435F-AE70-9E9FB1472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12818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0362" indent="0" algn="l">
              <a:buNone/>
              <a:defRPr>
                <a:solidFill>
                  <a:schemeClr val="tx2"/>
                </a:solidFill>
              </a:defRPr>
            </a:lvl2pPr>
            <a:lvl3pPr marL="720725" indent="0" algn="l">
              <a:buNone/>
              <a:defRPr>
                <a:solidFill>
                  <a:schemeClr val="tx2"/>
                </a:solidFill>
              </a:defRPr>
            </a:lvl3pPr>
            <a:lvl4pPr marL="1073150" indent="0" algn="l">
              <a:buNone/>
              <a:defRPr>
                <a:solidFill>
                  <a:schemeClr val="tx2"/>
                </a:solidFill>
              </a:defRPr>
            </a:lvl4pPr>
            <a:lvl5pPr marL="1433512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2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BF0C272-9A5D-4769-956B-4180781F1B8F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937C460-2215-4AF0-8094-95B580A9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DAD96FB-4DE8-4A34-9F4E-2C5986A8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4"/>
            <a:ext cx="11094723" cy="53883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0362" indent="0" algn="l">
              <a:buNone/>
              <a:defRPr>
                <a:solidFill>
                  <a:schemeClr val="tx1"/>
                </a:solidFill>
              </a:defRPr>
            </a:lvl2pPr>
            <a:lvl3pPr marL="720725" indent="0" algn="l">
              <a:buNone/>
              <a:defRPr>
                <a:solidFill>
                  <a:schemeClr val="tx1"/>
                </a:solidFill>
              </a:defRPr>
            </a:lvl3pPr>
            <a:lvl4pPr marL="1073150" indent="0" algn="l">
              <a:buNone/>
              <a:defRPr>
                <a:solidFill>
                  <a:schemeClr val="tx1"/>
                </a:solidFill>
              </a:defRPr>
            </a:lvl4pPr>
            <a:lvl5pPr marL="1433512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593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C937C52-E99C-49F3-AB03-8D072DB7B199}" type="datetime1">
              <a:rPr lang="da-DK" smtClean="0"/>
              <a:t>30-03-2026</a:t>
            </a:fld>
            <a:endParaRPr lang="en-GB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474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45CFA96-1013-4312-9CF4-AE0F905D69F8}" type="datetime1">
              <a:rPr lang="da-DK" smtClean="0"/>
              <a:t>30-03-2026</a:t>
            </a:fld>
            <a:endParaRPr lang="en-GB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6C78F8AC-F763-4F6C-A879-3106EF5E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14F357F-A711-4DBC-8EBF-290F49D53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279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E30BCD9-F680-4104-9882-E997236BD501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54386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DBE0AD9-E6EA-4765-89CC-1D919F8A7446}" type="datetime1">
              <a:rPr lang="da-DK" smtClean="0"/>
              <a:t>30-03-2026</a:t>
            </a:fld>
            <a:endParaRPr lang="en-GB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71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A733F44-6641-4C56-97EA-D68158B0B58E}" type="datetime1">
              <a:rPr lang="da-DK" smtClean="0"/>
              <a:t>30-03-2026</a:t>
            </a:fld>
            <a:endParaRPr lang="en-GB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0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white"/>
              </a:solidFill>
            </a:endParaRPr>
          </a:p>
        </p:txBody>
      </p:sp>
      <p:sp>
        <p:nvSpPr>
          <p:cNvPr id="5" name="Rektangel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white"/>
              </a:solidFill>
            </a:endParaRPr>
          </a:p>
        </p:txBody>
      </p:sp>
      <p:grpSp>
        <p:nvGrpSpPr>
          <p:cNvPr id="6" name="Gruppe 6"/>
          <p:cNvGrpSpPr>
            <a:grpSpLocks/>
          </p:cNvGrpSpPr>
          <p:nvPr/>
        </p:nvGrpSpPr>
        <p:grpSpPr bwMode="auto">
          <a:xfrm>
            <a:off x="340785" y="6399213"/>
            <a:ext cx="11857567" cy="361950"/>
            <a:chOff x="255056" y="6399981"/>
            <a:chExt cx="8893175" cy="361950"/>
          </a:xfrm>
        </p:grpSpPr>
        <p:sp>
          <p:nvSpPr>
            <p:cNvPr id="7" name="Rectangle 32"/>
            <p:cNvSpPr>
              <a:spLocks noChangeArrowheads="1"/>
            </p:cNvSpPr>
            <p:nvPr userDrawn="1"/>
          </p:nvSpPr>
          <p:spPr bwMode="auto">
            <a:xfrm>
              <a:off x="255056" y="6399981"/>
              <a:ext cx="8893175" cy="361950"/>
            </a:xfrm>
            <a:prstGeom prst="rect">
              <a:avLst/>
            </a:prstGeom>
            <a:noFill/>
            <a:ln w="3175">
              <a:solidFill>
                <a:srgbClr val="FFFFFF">
                  <a:alpha val="40000"/>
                </a:srgbClr>
              </a:solidFill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sz="1800">
                <a:ln>
                  <a:solidFill>
                    <a:srgbClr val="B2D5F4"/>
                  </a:solidFill>
                </a:ln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8" name="Billed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2805" y="6496695"/>
              <a:ext cx="1312863" cy="178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Billede 11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069" y="6609278"/>
              <a:ext cx="659284" cy="64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28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45BE38FF-EAF9-4596-B88F-2ACB3E914A0D}" type="datetime1">
              <a:rPr lang="da-DK" smtClean="0"/>
              <a:t>30-03-2026</a:t>
            </a:fld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647FCDAA-6245-4AE1-AB6F-E63274E82FE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12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12292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76620E7-EEB7-4340-AE9A-50ACDE3FFF38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357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7B18199-C4FB-4DE6-AAB5-A0A72F6DB76E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8559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6FF7051-32DD-4F29-84DA-775E6822917D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219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7C5E618E-2727-4008-96D1-3506D54C46F3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3326400" cy="654998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360202"/>
            <a:ext cx="7969200" cy="566753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031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9832DCD-DADB-4BFD-90C7-49EEB91268C5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8423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C872855-E114-4226-9479-124F698DD278}" type="datetime1">
              <a:rPr lang="da-DK" smtClean="0"/>
              <a:t>30-03-2026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50825" y="363007"/>
            <a:ext cx="11941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3868"/>
            <a:ext cx="11651999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518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11472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BF08DE1-73AE-4512-AC4F-EC8717096F09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573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5386AFC-B929-4956-9E6F-8BE9D3180556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19731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65F4B9E-CE98-4810-B278-911C80ECBE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856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DD6C4A2-29E4-432E-A631-A9BB4B386BBA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F2F93CF-DDE4-4A38-A40B-98A563CFF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88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395732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64C7D69-7EE0-4993-A4E8-CEA03C3BAE8B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E6D7A49-8186-4C57-8AA4-0D868CB176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E6FA5EA-A9E2-45A9-B4E9-4747F4ACE2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83FF43E-B8F5-4DEC-A9C3-A53E72C136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D724B72-022A-4C4E-80DA-0E3F446366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275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ontent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da-DK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Rektangel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da-DK" sz="180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6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29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B1ACC197-9985-4CA1-88AE-84A6787E72C7}" type="datetime1">
              <a:rPr lang="da-DK" smtClean="0"/>
              <a:t>30-03-2026</a:t>
            </a:fld>
            <a:endParaRPr lang="da-DK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B205C6A-B988-4F79-A038-0D1BC43140B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12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1450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3B4FBC79-51DF-442F-BE35-4E9D4EBF7056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072571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ECAE132-61D3-497B-89EF-2902561AA563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6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53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1F351B0-DF14-4C49-A488-BBA9B1B3A86D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619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E8E67D6-DFC6-4D24-ADB2-C9B859B88673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564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0547C8A-1962-4E0F-AD92-6822F12EEE6B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1548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3193EF6-7D1D-4D34-93C9-944780E2168F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100BB3-A99D-460D-ADA8-09E2FCA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4FB696-1A39-4662-8360-8837C095A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055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4631862A-242D-4B17-900F-6791E0C00F47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17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AF5F4096-F11C-47AB-862E-2A1E3D0DD864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1B3411CC-BFFE-47CF-AF84-9221FC1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84831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25A236D-C3AC-435F-AE70-9E9FB1472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12818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0362" indent="0" algn="l">
              <a:buNone/>
              <a:defRPr>
                <a:solidFill>
                  <a:schemeClr val="tx2"/>
                </a:solidFill>
              </a:defRPr>
            </a:lvl2pPr>
            <a:lvl3pPr marL="720725" indent="0" algn="l">
              <a:buNone/>
              <a:defRPr>
                <a:solidFill>
                  <a:schemeClr val="tx2"/>
                </a:solidFill>
              </a:defRPr>
            </a:lvl3pPr>
            <a:lvl4pPr marL="1073150" indent="0" algn="l">
              <a:buNone/>
              <a:defRPr>
                <a:solidFill>
                  <a:schemeClr val="tx2"/>
                </a:solidFill>
              </a:defRPr>
            </a:lvl4pPr>
            <a:lvl5pPr marL="1433512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49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3F697FF-16E3-4569-A083-2CB49D7F1B13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937C460-2215-4AF0-8094-95B580A9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DAD96FB-4DE8-4A34-9F4E-2C5986A8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4"/>
            <a:ext cx="11094723" cy="53883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0362" indent="0" algn="l">
              <a:buNone/>
              <a:defRPr>
                <a:solidFill>
                  <a:schemeClr val="tx1"/>
                </a:solidFill>
              </a:defRPr>
            </a:lvl2pPr>
            <a:lvl3pPr marL="720725" indent="0" algn="l">
              <a:buNone/>
              <a:defRPr>
                <a:solidFill>
                  <a:schemeClr val="tx1"/>
                </a:solidFill>
              </a:defRPr>
            </a:lvl3pPr>
            <a:lvl4pPr marL="1073150" indent="0" algn="l">
              <a:buNone/>
              <a:defRPr>
                <a:solidFill>
                  <a:schemeClr val="tx1"/>
                </a:solidFill>
              </a:defRPr>
            </a:lvl4pPr>
            <a:lvl5pPr marL="1433512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56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2EB730E-7CA2-474D-A4A7-82BA6211FEE7}" type="datetime1">
              <a:rPr lang="da-DK" smtClean="0"/>
              <a:t>30-03-2026</a:t>
            </a:fld>
            <a:endParaRPr lang="en-GB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27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5539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105526"/>
            <a:ext cx="11874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09C0-5CF1-4D98-AF76-1B7B716C9935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9101" y="6153150"/>
            <a:ext cx="93599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2201" y="6105526"/>
            <a:ext cx="800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0CA3A-A893-4880-A3E5-6A91E9BDFAD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8126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753E5AF6-DAF9-4171-B1A0-A16459913EAF}" type="datetime1">
              <a:rPr lang="da-DK" smtClean="0"/>
              <a:t>30-03-2026</a:t>
            </a:fld>
            <a:endParaRPr lang="en-GB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6C78F8AC-F763-4F6C-A879-3106EF5E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14F357F-A711-4DBC-8EBF-290F49D53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79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B55B740-5E21-4AEA-B722-7ECD858A0B77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2315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2E471FC-7BB7-4E7D-A749-07ACA068AB20}" type="datetime1">
              <a:rPr lang="da-DK" smtClean="0"/>
              <a:t>30-03-2026</a:t>
            </a:fld>
            <a:endParaRPr lang="en-GB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095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30057AC-72D0-469F-A40A-87E7F697CFE8}" type="datetime1">
              <a:rPr lang="da-DK" smtClean="0"/>
              <a:t>30-03-2026</a:t>
            </a:fld>
            <a:endParaRPr lang="en-GB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6861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F65EF73-8DE9-4630-B7CF-72071854C044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2455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D26E064-EF11-451B-877D-BBD7F4AB87C6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1747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FA02264-3D38-4CDF-995E-F1C7E61FBB32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897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FDFB364-EE22-42A9-AD84-BD36A99A6015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3326400" cy="654998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360202"/>
            <a:ext cx="7969200" cy="566753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0862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E957814-F955-4E41-BE94-82DEAB206C1C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8354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8335861-1B11-4EE2-A388-00BEAC26AA11}" type="datetime1">
              <a:rPr lang="da-DK" smtClean="0"/>
              <a:t>30-03-2026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50825" y="363007"/>
            <a:ext cx="11941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3868"/>
            <a:ext cx="11651999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89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5" y="360364"/>
            <a:ext cx="11228916" cy="5540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5" y="1516063"/>
            <a:ext cx="11228916" cy="14271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105526"/>
            <a:ext cx="11874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45AB-37F6-4633-9BB7-5E3DAF977BD4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9101" y="6153150"/>
            <a:ext cx="93599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2201" y="6105526"/>
            <a:ext cx="800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6712-A7D9-4AB5-BD9A-65396F291F0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8502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11472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7A524725-F8E9-4D16-965F-29809489655F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58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AE143DB-F69F-4CD5-A64C-7BC8253DF757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2870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65F4B9E-CE98-4810-B278-911C80ECBE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856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8C77BC7-E3BB-4C82-8CA2-5F1FD23D50A8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F2F93CF-DDE4-4A38-A40B-98A563CFF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88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48561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EA554C4-68F3-4E5F-9606-E4F5608511BC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E6D7A49-8186-4C57-8AA4-0D868CB176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E6FA5EA-A9E2-45A9-B4E9-4747F4ACE2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83FF43E-B8F5-4DEC-A9C3-A53E72C136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D724B72-022A-4C4E-80DA-0E3F446366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836986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93382EF-5DFE-460A-AEDF-B5E0B0CEB4C0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4371849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038E761-6CB9-4CA0-9C0C-B98F59983088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6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579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0D182181-13FA-4AB4-AADF-2A533BAC5C7E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113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5357599-FFBA-4B9F-A6E8-3907965C489E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244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F90F16F-96B2-4CE3-B8CB-9B08BD4D8736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3985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2798260-B43C-4457-BCB6-120D12D55461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100BB3-A99D-460D-ADA8-09E2FCA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4FB696-1A39-4662-8360-8837C095A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55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0200" y="6105526"/>
            <a:ext cx="11874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7BA9-DDCF-4DD2-B7A4-DF061853587E}" type="datetime1">
              <a:rPr lang="da-DK" smtClean="0"/>
              <a:t>30-03-2026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9101" y="6153150"/>
            <a:ext cx="93599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1" y="6105526"/>
            <a:ext cx="800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7E2E-FB41-4773-94EF-9C2367B48C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1783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F37447DF-551E-4750-9E35-188517970B74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621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1E3CD528-EF73-4EB4-A982-287AD7A7E6AB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1B3411CC-BFFE-47CF-AF84-9221FC1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84831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25A236D-C3AC-435F-AE70-9E9FB1472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12818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0362" indent="0" algn="l">
              <a:buNone/>
              <a:defRPr>
                <a:solidFill>
                  <a:schemeClr val="tx2"/>
                </a:solidFill>
              </a:defRPr>
            </a:lvl2pPr>
            <a:lvl3pPr marL="720725" indent="0" algn="l">
              <a:buNone/>
              <a:defRPr>
                <a:solidFill>
                  <a:schemeClr val="tx2"/>
                </a:solidFill>
              </a:defRPr>
            </a:lvl3pPr>
            <a:lvl4pPr marL="1073150" indent="0" algn="l">
              <a:buNone/>
              <a:defRPr>
                <a:solidFill>
                  <a:schemeClr val="tx2"/>
                </a:solidFill>
              </a:defRPr>
            </a:lvl4pPr>
            <a:lvl5pPr marL="1433512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043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F11A493-34C9-4595-9040-4FB8C1C61CA9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937C460-2215-4AF0-8094-95B580A9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DAD96FB-4DE8-4A34-9F4E-2C5986A8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4"/>
            <a:ext cx="11094723" cy="53883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0362" indent="0" algn="l">
              <a:buNone/>
              <a:defRPr>
                <a:solidFill>
                  <a:schemeClr val="tx1"/>
                </a:solidFill>
              </a:defRPr>
            </a:lvl2pPr>
            <a:lvl3pPr marL="720725" indent="0" algn="l">
              <a:buNone/>
              <a:defRPr>
                <a:solidFill>
                  <a:schemeClr val="tx1"/>
                </a:solidFill>
              </a:defRPr>
            </a:lvl3pPr>
            <a:lvl4pPr marL="1073150" indent="0" algn="l">
              <a:buNone/>
              <a:defRPr>
                <a:solidFill>
                  <a:schemeClr val="tx1"/>
                </a:solidFill>
              </a:defRPr>
            </a:lvl4pPr>
            <a:lvl5pPr marL="1433512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751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4132FC3-D26E-4E32-AB73-4E7D8CB55710}" type="datetime1">
              <a:rPr lang="da-DK" smtClean="0"/>
              <a:t>30-03-2026</a:t>
            </a:fld>
            <a:endParaRPr lang="en-GB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448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11228699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FB39-1F64-4C34-95E8-E6E3FE314607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5CE4-D7E4-471F-850B-B873C2B8AD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3662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3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11228699" cy="246221"/>
          </a:xfrm>
          <a:prstGeom prst="rect">
            <a:avLst/>
          </a:prstGeom>
        </p:spPr>
        <p:txBody>
          <a:bodyPr/>
          <a:lstStyle>
            <a:lvl1pPr marL="177800" indent="-177800" algn="l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539750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900113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252538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4pPr>
            <a:lvl5pPr marL="1612900" indent="-179388" algn="l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95155E4B-9F1F-4AD3-A9FB-8B2909C94911}" type="datetime1">
              <a:rPr lang="da-DK" smtClean="0"/>
              <a:t>30-03-2026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DCD7BB9E-AE13-4E8D-B6BF-D090534402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2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1148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5437684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5435377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/>
          </p:nvPr>
        </p:nvSpPr>
        <p:spPr>
          <a:xfrm>
            <a:off x="6163733" y="404480"/>
            <a:ext cx="6028267" cy="5623787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4CE756A4-DB69-43DB-93DB-B179F3B603D0}" type="datetime1">
              <a:rPr lang="da-DK" smtClean="0"/>
              <a:t>30-03-2026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A9DB2287-62B6-4105-B927-FE35FCF8A2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9761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999" y="360000"/>
            <a:ext cx="11228700" cy="553998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30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4394033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14"/>
          </p:nvPr>
        </p:nvSpPr>
        <p:spPr>
          <a:xfrm>
            <a:off x="5118373" y="1515054"/>
            <a:ext cx="7073627" cy="451321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8860D1DA-750A-4DF0-873F-04D57D0277D5}" type="datetime1">
              <a:rPr lang="da-DK" smtClean="0"/>
              <a:t>30-03-2026</a:t>
            </a:fld>
            <a:endParaRPr lang="da-DK"/>
          </a:p>
        </p:txBody>
      </p:sp>
      <p:sp>
        <p:nvSpPr>
          <p:cNvPr id="13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3C9A4534-61B5-4D4A-9BC1-1FEA308BD3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1067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000" y="360000"/>
            <a:ext cx="11228699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14"/>
          </p:nvPr>
        </p:nvSpPr>
        <p:spPr>
          <a:xfrm>
            <a:off x="353485" y="2156868"/>
            <a:ext cx="11838516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719C619-A460-4E94-A87D-DB321524F9FF}" type="datetime1">
              <a:rPr lang="da-DK" smtClean="0"/>
              <a:t>30-03-2026</a:t>
            </a:fld>
            <a:endParaRPr lang="da-DK"/>
          </a:p>
        </p:txBody>
      </p:sp>
      <p:sp>
        <p:nvSpPr>
          <p:cNvPr id="13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50C12152-8227-49AD-B903-55DB9CB9BBD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4161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5"/>
          <p:cNvSpPr>
            <a:spLocks noChangeShapeType="1"/>
          </p:cNvSpPr>
          <p:nvPr userDrawn="1"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001" y="660397"/>
            <a:ext cx="543537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/>
          </p:nvPr>
        </p:nvSpPr>
        <p:spPr>
          <a:xfrm>
            <a:off x="8173858" y="105864"/>
            <a:ext cx="3780367" cy="169277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Undertitel 2"/>
          <p:cNvSpPr>
            <a:spLocks noGrp="1"/>
          </p:cNvSpPr>
          <p:nvPr>
            <p:ph type="subTitle" idx="1"/>
          </p:nvPr>
        </p:nvSpPr>
        <p:spPr>
          <a:xfrm>
            <a:off x="480001" y="1968136"/>
            <a:ext cx="5435377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15"/>
          </p:nvPr>
        </p:nvSpPr>
        <p:spPr>
          <a:xfrm>
            <a:off x="6163733" y="660396"/>
            <a:ext cx="6028267" cy="536787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31205350-157C-4DAE-A7C7-CE89B95FAFEE}" type="datetime1">
              <a:rPr lang="da-DK" smtClean="0"/>
              <a:t>30-03-2026</a:t>
            </a:fld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CEF5516D-272F-4E0F-8A2B-C31EC06D52A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18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82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CCCC2525-3CE9-49D4-98A5-EB1809CB2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DF524-76FF-4A6E-BDCF-3FC6DDF0B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200" y="1328400"/>
            <a:ext cx="8499600" cy="1749600"/>
          </a:xfrm>
        </p:spPr>
        <p:txBody>
          <a:bodyPr anchor="b"/>
          <a:lstStyle>
            <a:lvl1pPr algn="l">
              <a:defRPr sz="5400">
                <a:solidFill>
                  <a:srgbClr val="E9F1F7"/>
                </a:solidFill>
              </a:defRPr>
            </a:lvl1pPr>
          </a:lstStyle>
          <a:p>
            <a:r>
              <a:rPr lang="en-US"/>
              <a:t>Click to add your title slide headline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C0CC1-F0E7-4F53-BA42-3CD94A7B7B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200" y="3312000"/>
            <a:ext cx="4957200" cy="5832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 support text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9C24-B636-4B48-9BF9-4D691D37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A92B78-1DD2-45FA-A79C-EB831B78FEC1}" type="datetime1">
              <a:rPr lang="da-DK" smtClean="0"/>
              <a:pPr/>
              <a:t>30-03-2026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D626-B802-4443-96A4-EDF17102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2022 Grundfos Holding A/S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BBFFC0-D474-43FF-9F0E-5829FF1EF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8800" y="5626800"/>
            <a:ext cx="2631600" cy="7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60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5"/>
          <p:cNvSpPr>
            <a:spLocks noChangeShapeType="1"/>
          </p:cNvSpPr>
          <p:nvPr userDrawn="1"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999" y="660396"/>
            <a:ext cx="11228700" cy="553998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/>
          </p:nvPr>
        </p:nvSpPr>
        <p:spPr>
          <a:xfrm>
            <a:off x="8173858" y="105864"/>
            <a:ext cx="3780367" cy="169277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100" b="1" baseline="0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16"/>
          </p:nvPr>
        </p:nvSpPr>
        <p:spPr>
          <a:xfrm>
            <a:off x="5118373" y="1968135"/>
            <a:ext cx="7073627" cy="4060130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Undertitel 2"/>
          <p:cNvSpPr>
            <a:spLocks noGrp="1"/>
          </p:cNvSpPr>
          <p:nvPr>
            <p:ph type="subTitle" idx="1"/>
          </p:nvPr>
        </p:nvSpPr>
        <p:spPr>
          <a:xfrm>
            <a:off x="480001" y="1968136"/>
            <a:ext cx="4394032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45F42880-D4A7-4EE9-8822-B6803B528382}" type="datetime1">
              <a:rPr lang="da-DK" smtClean="0"/>
              <a:t>30-03-2026</a:t>
            </a:fld>
            <a:endParaRPr lang="da-DK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ABC96CF-5F18-4CF6-9C82-A6A71177BF4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9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4481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5"/>
          <p:cNvSpPr>
            <a:spLocks noChangeShapeType="1"/>
          </p:cNvSpPr>
          <p:nvPr userDrawn="1"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001" y="660396"/>
            <a:ext cx="11228700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/>
          </p:nvPr>
        </p:nvSpPr>
        <p:spPr>
          <a:xfrm>
            <a:off x="8173858" y="105864"/>
            <a:ext cx="3780367" cy="169277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15"/>
          </p:nvPr>
        </p:nvSpPr>
        <p:spPr>
          <a:xfrm>
            <a:off x="353485" y="2156868"/>
            <a:ext cx="11838516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188E422F-3176-4488-B9E2-55CFFC14CD04}" type="datetime1">
              <a:rPr lang="da-DK" smtClean="0"/>
              <a:t>30-03-2026</a:t>
            </a:fld>
            <a:endParaRPr lang="da-DK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DD70C89-00AC-41A6-AE89-A28BE81BF0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8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0070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 -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4706594"/>
            <a:ext cx="12192000" cy="21544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340076" y="6399981"/>
            <a:ext cx="11851925" cy="2154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11231005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ECB6B372-21BB-48DE-9294-D022E504D468}" type="datetime1">
              <a:rPr lang="da-DK" smtClean="0"/>
              <a:t>30-03-2026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EC4798EC-1A17-4E2F-AB68-DD9F6D881B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6939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3321278"/>
            <a:ext cx="12192000" cy="215444"/>
          </a:xfrm>
          <a:prstGeom prst="rect">
            <a:avLst/>
          </a:prstGeom>
        </p:spPr>
        <p:txBody>
          <a:bodyPr rtlCol="0" anchor="ctr" anchorCtr="1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340076" y="6399981"/>
            <a:ext cx="11851925" cy="2154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3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5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7C1535BB-E4CC-4433-AF06-C097C9B6D2A9}" type="datetime1">
              <a:rPr lang="da-DK" smtClean="0"/>
              <a:t>30-03-2026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806364F0-7C2A-4407-8D01-A8988AD4A7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27411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3321278"/>
            <a:ext cx="12192000" cy="21544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40800" y="4769181"/>
            <a:ext cx="118512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340076" y="6399981"/>
            <a:ext cx="11851925" cy="2154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D3822B01-D03C-471B-AB8F-8102FE3D33FC}" type="datetime1">
              <a:rPr lang="da-DK" smtClean="0"/>
              <a:t>30-03-2026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1F556EF7-4589-483A-94EB-91C1D092D49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6225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white"/>
              </a:solidFill>
            </a:endParaRPr>
          </a:p>
        </p:txBody>
      </p:sp>
      <p:sp>
        <p:nvSpPr>
          <p:cNvPr id="5" name="Rektangel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white"/>
              </a:solidFill>
            </a:endParaRPr>
          </a:p>
        </p:txBody>
      </p:sp>
      <p:grpSp>
        <p:nvGrpSpPr>
          <p:cNvPr id="6" name="Gruppe 6"/>
          <p:cNvGrpSpPr>
            <a:grpSpLocks/>
          </p:cNvGrpSpPr>
          <p:nvPr/>
        </p:nvGrpSpPr>
        <p:grpSpPr bwMode="auto">
          <a:xfrm>
            <a:off x="340785" y="6399213"/>
            <a:ext cx="11857567" cy="361950"/>
            <a:chOff x="255056" y="6399981"/>
            <a:chExt cx="8893175" cy="361950"/>
          </a:xfrm>
        </p:grpSpPr>
        <p:sp>
          <p:nvSpPr>
            <p:cNvPr id="7" name="Rectangle 32"/>
            <p:cNvSpPr>
              <a:spLocks noChangeArrowheads="1"/>
            </p:cNvSpPr>
            <p:nvPr userDrawn="1"/>
          </p:nvSpPr>
          <p:spPr bwMode="auto">
            <a:xfrm>
              <a:off x="255056" y="6399981"/>
              <a:ext cx="8893175" cy="361950"/>
            </a:xfrm>
            <a:prstGeom prst="rect">
              <a:avLst/>
            </a:prstGeom>
            <a:noFill/>
            <a:ln w="3175">
              <a:solidFill>
                <a:srgbClr val="FFFFFF">
                  <a:alpha val="40000"/>
                </a:srgbClr>
              </a:solidFill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sz="1800">
                <a:ln>
                  <a:solidFill>
                    <a:srgbClr val="B2D5F4"/>
                  </a:solidFill>
                </a:ln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8" name="Billede 10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2805" y="6496695"/>
              <a:ext cx="1312863" cy="178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Billede 11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069" y="6609278"/>
              <a:ext cx="659284" cy="64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28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45BE38FF-EAF9-4596-B88F-2ACB3E914A0D}" type="datetime1">
              <a:rPr lang="da-DK" smtClean="0"/>
              <a:t>30-03-2026</a:t>
            </a:fld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647FCDAA-6245-4AE1-AB6F-E63274E82FE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12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70826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ontent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da-DK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Rektangel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da-DK" sz="180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6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29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B1ACC197-9985-4CA1-88AE-84A6787E72C7}" type="datetime1">
              <a:rPr lang="da-DK" smtClean="0"/>
              <a:t>30-03-2026</a:t>
            </a:fld>
            <a:endParaRPr lang="da-DK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B205C6A-B988-4F79-A038-0D1BC43140B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12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0302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5539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105526"/>
            <a:ext cx="11874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09C0-5CF1-4D98-AF76-1B7B716C9935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9101" y="6153150"/>
            <a:ext cx="93599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2201" y="6105526"/>
            <a:ext cx="800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0CA3A-A893-4880-A3E5-6A91E9BDFAD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0185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5" y="360364"/>
            <a:ext cx="11228916" cy="5540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5" y="1516063"/>
            <a:ext cx="11228916" cy="14271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105526"/>
            <a:ext cx="11874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45AB-37F6-4633-9BB7-5E3DAF977BD4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9101" y="6153150"/>
            <a:ext cx="93599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2201" y="6105526"/>
            <a:ext cx="800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6712-A7D9-4AB5-BD9A-65396F291F0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9896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0200" y="6105526"/>
            <a:ext cx="11874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7BA9-DDCF-4DD2-B7A4-DF061853587E}" type="datetime1">
              <a:rPr lang="da-DK" smtClean="0"/>
              <a:t>30-03-2026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9101" y="6153150"/>
            <a:ext cx="93599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1" y="6105526"/>
            <a:ext cx="800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7E2E-FB41-4773-94EF-9C2367B48C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00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small image"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237B-1374-468B-8472-D409173F0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5600" y="-1"/>
            <a:ext cx="7617600" cy="4993200"/>
          </a:xfrm>
          <a:solidFill>
            <a:srgbClr val="969696"/>
          </a:solidFill>
        </p:spPr>
        <p:txBody>
          <a:bodyPr tIns="540000" bIns="0" anchor="ctr" anchorCtr="0"/>
          <a:lstStyle>
            <a:lvl1pPr marL="0" indent="0" algn="ctr">
              <a:buNone/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GB"/>
              <a:t>Click to place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DF524-76FF-4A6E-BDCF-3FC6DDF0BD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800" y="1155600"/>
            <a:ext cx="3538800" cy="1540800"/>
          </a:xfrm>
        </p:spPr>
        <p:txBody>
          <a:bodyPr anchor="t" anchorCtr="0"/>
          <a:lstStyle>
            <a:lvl1pPr algn="l">
              <a:defRPr sz="3600">
                <a:solidFill>
                  <a:srgbClr val="126AF3"/>
                </a:solidFill>
              </a:defRPr>
            </a:lvl1pPr>
          </a:lstStyle>
          <a:p>
            <a:r>
              <a:rPr lang="en-US"/>
              <a:t>Click to add your title slide header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C0CC1-F0E7-4F53-BA42-3CD94A7B7B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200" y="2782800"/>
            <a:ext cx="3538800" cy="44280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1149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 support text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9C24-B636-4B48-9BF9-4D691D37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497B"/>
                </a:solidFill>
              </a:defRPr>
            </a:lvl1pPr>
          </a:lstStyle>
          <a:p>
            <a:fld id="{D0A92B78-1DD2-45FA-A79C-EB831B78FEC1}" type="datetime1">
              <a:rPr lang="da-DK" smtClean="0"/>
              <a:pPr/>
              <a:t>30-03-2026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D626-B802-4443-96A4-EDF17102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497B"/>
                </a:solidFill>
              </a:defRPr>
            </a:lvl1pPr>
          </a:lstStyle>
          <a:p>
            <a:r>
              <a:rPr lang="en-US"/>
              <a:t>© 2022 Grundfos Holding A/S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C2709E-74A0-4685-A663-84C21200BB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3775" y="5627561"/>
            <a:ext cx="2628000" cy="727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/>
          <a:lstStyle>
            <a:lvl1pPr marL="0" indent="0">
              <a:buNone/>
              <a:defRPr sz="800"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6DA424F-D6A2-4227-A912-9DAD2E99EB85}" type="datetime1">
              <a:rPr lang="da-DK" smtClean="0"/>
              <a:t>30-03-2026</a:t>
            </a:fld>
            <a:endParaRPr lang="en-GB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6C78F8AC-F763-4F6C-A879-3106EF5E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14F357F-A711-4DBC-8EBF-290F49D53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3" y="360000"/>
            <a:ext cx="1123100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11228699" cy="246221"/>
          </a:xfrm>
          <a:prstGeom prst="rect">
            <a:avLst/>
          </a:prstGeom>
        </p:spPr>
        <p:txBody>
          <a:bodyPr/>
          <a:lstStyle>
            <a:lvl1pPr marL="177800" indent="-177800" algn="l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539750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900113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252538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4pPr>
            <a:lvl5pPr marL="1612900" indent="-179388" algn="l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95155E4B-9F1F-4AD3-A9FB-8B2909C94911}" type="datetime1">
              <a:rPr lang="da-DK" smtClean="0"/>
              <a:t>30-03-2026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DCD7BB9E-AE13-4E8D-B6BF-D090534402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2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752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B0A21BD-D4B2-41EE-B218-88BB93427DB9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88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96F0044-D2A3-4548-83EC-BF57C67F7ACC}" type="datetime1">
              <a:rPr lang="da-DK" smtClean="0"/>
              <a:t>30-03-2026</a:t>
            </a:fld>
            <a:endParaRPr lang="en-GB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8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8794FF3-8818-458B-8F4A-31BE0898E173}" type="datetime1">
              <a:rPr lang="da-DK" smtClean="0"/>
              <a:t>30-03-2026</a:t>
            </a:fld>
            <a:endParaRPr lang="en-GB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46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7749E5B-D7F2-432E-8081-FB7EDF36C568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5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7A5449C-4419-48F5-A9ED-0388C4560EE4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4214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6FC32C9-52EE-4380-BE50-F0169BCBD2DE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81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023698BA-294C-4E35-AD7E-5153FA5686BE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3326400" cy="654998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360202"/>
            <a:ext cx="7969200" cy="566753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222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E8032E6-FC8A-4542-BFD0-AEA831164637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074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B0B501D-038F-40D1-96D1-53629F876F65}" type="datetime1">
              <a:rPr lang="da-DK" smtClean="0"/>
              <a:t>30-03-2026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50825" y="363007"/>
            <a:ext cx="11941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3868"/>
            <a:ext cx="11651999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982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11472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14B6FB3-A3BF-4D57-BB3F-4FBAE395DAB9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5437684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5435377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/>
          </p:nvPr>
        </p:nvSpPr>
        <p:spPr>
          <a:xfrm>
            <a:off x="6163733" y="404480"/>
            <a:ext cx="6028267" cy="5623787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4CE756A4-DB69-43DB-93DB-B179F3B603D0}" type="datetime1">
              <a:rPr lang="da-DK" smtClean="0"/>
              <a:t>30-03-2026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A9DB2287-62B6-4105-B927-FE35FCF8A2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420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72098DC2-9966-4BA9-9C19-24C97B00DB9F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80809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65F4B9E-CE98-4810-B278-911C80ECBE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856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3DC94EF-BD6B-4CD5-B473-A7487B0B5CD1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F2F93CF-DDE4-4A38-A40B-98A563CFF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88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51588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625CF90-3230-4BE5-A1FE-EA41C9CFAF15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E6D7A49-8186-4C57-8AA4-0D868CB176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E6FA5EA-A9E2-45A9-B4E9-4747F4ACE2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83FF43E-B8F5-4DEC-A9C3-A53E72C136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D724B72-022A-4C4E-80DA-0E3F446366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91152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41BB2BB-55E4-46CD-8523-E44BF7257BDE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08868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F4C7CD3-C8C8-40FF-A579-21769D0B2395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6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10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8ACCD9F3-453F-4608-888F-E5E14205A957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54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4CCF074-1A6E-4AA4-80C6-D1A752A1513D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895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23B513D-2DDB-4D4B-8205-0AF32BA5B2C6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439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FC837D8-78BD-44D0-85E1-16E5094C300A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100BB3-A99D-460D-ADA8-09E2FCA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4FB696-1A39-4662-8360-8837C095A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14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36ED276A-4857-4108-8E17-9C0B6F7CBEC7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4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999" y="360000"/>
            <a:ext cx="11228700" cy="553998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30" name="Undertitel 2"/>
          <p:cNvSpPr>
            <a:spLocks noGrp="1"/>
          </p:cNvSpPr>
          <p:nvPr>
            <p:ph type="subTitle" idx="1"/>
          </p:nvPr>
        </p:nvSpPr>
        <p:spPr>
          <a:xfrm>
            <a:off x="480000" y="1515054"/>
            <a:ext cx="4394033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14"/>
          </p:nvPr>
        </p:nvSpPr>
        <p:spPr>
          <a:xfrm>
            <a:off x="5118373" y="1515054"/>
            <a:ext cx="7073627" cy="451321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8860D1DA-750A-4DF0-873F-04D57D0277D5}" type="datetime1">
              <a:rPr lang="da-DK" smtClean="0"/>
              <a:t>30-03-2026</a:t>
            </a:fld>
            <a:endParaRPr lang="da-DK"/>
          </a:p>
        </p:txBody>
      </p:sp>
      <p:sp>
        <p:nvSpPr>
          <p:cNvPr id="13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3C9A4534-61B5-4D4A-9BC1-1FEA308BD3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553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0C9E7F85-4932-40BE-BD08-71F485AA68D4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1B3411CC-BFFE-47CF-AF84-9221FC1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84831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25A236D-C3AC-435F-AE70-9E9FB1472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12818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0362" indent="0" algn="l">
              <a:buNone/>
              <a:defRPr>
                <a:solidFill>
                  <a:schemeClr val="tx2"/>
                </a:solidFill>
              </a:defRPr>
            </a:lvl2pPr>
            <a:lvl3pPr marL="720725" indent="0" algn="l">
              <a:buNone/>
              <a:defRPr>
                <a:solidFill>
                  <a:schemeClr val="tx2"/>
                </a:solidFill>
              </a:defRPr>
            </a:lvl3pPr>
            <a:lvl4pPr marL="1073150" indent="0" algn="l">
              <a:buNone/>
              <a:defRPr>
                <a:solidFill>
                  <a:schemeClr val="tx2"/>
                </a:solidFill>
              </a:defRPr>
            </a:lvl4pPr>
            <a:lvl5pPr marL="1433512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39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4737DF4-83FD-4668-B0C5-073764734EC6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937C460-2215-4AF0-8094-95B580A9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DAD96FB-4DE8-4A34-9F4E-2C5986A8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4"/>
            <a:ext cx="11094723" cy="53883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0362" indent="0" algn="l">
              <a:buNone/>
              <a:defRPr>
                <a:solidFill>
                  <a:schemeClr val="tx1"/>
                </a:solidFill>
              </a:defRPr>
            </a:lvl2pPr>
            <a:lvl3pPr marL="720725" indent="0" algn="l">
              <a:buNone/>
              <a:defRPr>
                <a:solidFill>
                  <a:schemeClr val="tx1"/>
                </a:solidFill>
              </a:defRPr>
            </a:lvl3pPr>
            <a:lvl4pPr marL="1073150" indent="0" algn="l">
              <a:buNone/>
              <a:defRPr>
                <a:solidFill>
                  <a:schemeClr val="tx1"/>
                </a:solidFill>
              </a:defRPr>
            </a:lvl4pPr>
            <a:lvl5pPr marL="1433512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70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87D0D50-21D7-45AB-A680-4676E539DFD8}" type="datetime1">
              <a:rPr lang="da-DK" smtClean="0"/>
              <a:t>30-03-2026</a:t>
            </a:fld>
            <a:endParaRPr lang="en-GB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38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5" y="360364"/>
            <a:ext cx="11228916" cy="5540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5" y="1516063"/>
            <a:ext cx="11228916" cy="14271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105526"/>
            <a:ext cx="11874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95BEC-D7BE-478F-A627-EA241DB4483D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9101" y="6153150"/>
            <a:ext cx="93599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2201" y="6105526"/>
            <a:ext cx="800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6712-A7D9-4AB5-BD9A-65396F291F0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2187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F526EEF-6293-433D-B502-3C370270D510}" type="datetime1">
              <a:rPr lang="da-DK" smtClean="0"/>
              <a:t>30-03-2026</a:t>
            </a:fld>
            <a:endParaRPr lang="en-GB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6C78F8AC-F763-4F6C-A879-3106EF5E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14F357F-A711-4DBC-8EBF-290F49D53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0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11FA2A2-CB9D-4159-986B-E3E13B6A7B5A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521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1533B78-178D-428F-BDD4-58FB7BC1FA56}" type="datetime1">
              <a:rPr lang="da-DK" smtClean="0"/>
              <a:t>30-03-2026</a:t>
            </a:fld>
            <a:endParaRPr lang="en-GB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97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F09462D-5E51-45EE-9150-922B10EDA1DA}" type="datetime1">
              <a:rPr lang="da-DK" smtClean="0"/>
              <a:t>30-03-2026</a:t>
            </a:fld>
            <a:endParaRPr lang="en-GB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6218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6C86ECD-5C36-4887-966E-B6331713FD3B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253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A69ED73-F775-4233-8464-8F5C345BFA77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11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000" y="360000"/>
            <a:ext cx="11228699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14"/>
          </p:nvPr>
        </p:nvSpPr>
        <p:spPr>
          <a:xfrm>
            <a:off x="353485" y="2156868"/>
            <a:ext cx="11838516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719C619-A460-4E94-A87D-DB321524F9FF}" type="datetime1">
              <a:rPr lang="da-DK" smtClean="0"/>
              <a:t>30-03-2026</a:t>
            </a:fld>
            <a:endParaRPr lang="da-DK"/>
          </a:p>
        </p:txBody>
      </p:sp>
      <p:sp>
        <p:nvSpPr>
          <p:cNvPr id="13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50C12152-8227-49AD-B903-55DB9CB9BBD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06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9813B79-7365-4610-88C4-BCDFE63449EE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92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3434279-9B2C-4426-ABF6-B1A71C3B9E4B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3326400" cy="654998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360202"/>
            <a:ext cx="7969200" cy="566753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615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E40CF60-4D4E-4074-AA53-BF264FC1FD08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028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A40AD04-8BF4-4F7F-828F-C0F4AB674350}" type="datetime1">
              <a:rPr lang="da-DK" smtClean="0"/>
              <a:t>30-03-2026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50825" y="363007"/>
            <a:ext cx="11941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3868"/>
            <a:ext cx="11651999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397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11472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06C6992-FD70-4F1B-BA40-F8C8F1129459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12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21867DF-5467-4C3D-BBCC-A98A347FD111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15157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65F4B9E-CE98-4810-B278-911C80ECBE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856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39D798C-36B2-449D-912F-C0E5A16BCF6E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F2F93CF-DDE4-4A38-A40B-98A563CFF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88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49092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CAD99AF-CC8C-4810-B462-2D8143124D2D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E6D7A49-8186-4C57-8AA4-0D868CB176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E6FA5EA-A9E2-45A9-B4E9-4747F4ACE2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83FF43E-B8F5-4DEC-A9C3-A53E72C136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D724B72-022A-4C4E-80DA-0E3F446366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30104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CF41AD1-04E7-42E3-BF24-3C03922B5FA5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07917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4E79658-1C47-4AF8-8414-A5BDB8AEA5BF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6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5"/>
          <p:cNvSpPr>
            <a:spLocks noChangeShapeType="1"/>
          </p:cNvSpPr>
          <p:nvPr userDrawn="1"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001" y="660397"/>
            <a:ext cx="5435377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/>
          </p:nvPr>
        </p:nvSpPr>
        <p:spPr>
          <a:xfrm>
            <a:off x="8173858" y="105864"/>
            <a:ext cx="3780367" cy="169277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Undertitel 2"/>
          <p:cNvSpPr>
            <a:spLocks noGrp="1"/>
          </p:cNvSpPr>
          <p:nvPr>
            <p:ph type="subTitle" idx="1"/>
          </p:nvPr>
        </p:nvSpPr>
        <p:spPr>
          <a:xfrm>
            <a:off x="480001" y="1968136"/>
            <a:ext cx="5435377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15"/>
          </p:nvPr>
        </p:nvSpPr>
        <p:spPr>
          <a:xfrm>
            <a:off x="6163733" y="660396"/>
            <a:ext cx="6028267" cy="536787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31205350-157C-4DAE-A7C7-CE89B95FAFEE}" type="datetime1">
              <a:rPr lang="da-DK" smtClean="0"/>
              <a:t>30-03-2026</a:t>
            </a:fld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CEF5516D-272F-4E0F-8A2B-C31EC06D52A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18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8180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3F7E0D6-5DDB-4934-AAA9-85372CCE7E24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91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9A8711C-64F5-4145-91E2-8C28B2AC2A8D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09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3374844-9F8F-4ACA-BD47-30717DDCE492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071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E44F5CF-9C61-491E-BD0B-E70C6907DC1E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100BB3-A99D-460D-ADA8-09E2FCA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4FB696-1A39-4662-8360-8837C095A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63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ACA8A270-E0B7-49C0-90F6-2116C43450D8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11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09784066-C76B-4738-8BCF-D1B38CD8E1B0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1B3411CC-BFFE-47CF-AF84-9221FC1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84831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25A236D-C3AC-435F-AE70-9E9FB1472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12818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0362" indent="0" algn="l">
              <a:buNone/>
              <a:defRPr>
                <a:solidFill>
                  <a:schemeClr val="tx2"/>
                </a:solidFill>
              </a:defRPr>
            </a:lvl2pPr>
            <a:lvl3pPr marL="720725" indent="0" algn="l">
              <a:buNone/>
              <a:defRPr>
                <a:solidFill>
                  <a:schemeClr val="tx2"/>
                </a:solidFill>
              </a:defRPr>
            </a:lvl3pPr>
            <a:lvl4pPr marL="1073150" indent="0" algn="l">
              <a:buNone/>
              <a:defRPr>
                <a:solidFill>
                  <a:schemeClr val="tx2"/>
                </a:solidFill>
              </a:defRPr>
            </a:lvl4pPr>
            <a:lvl5pPr marL="1433512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2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759653B-F09A-4973-B7A3-D82ED802B7CC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937C460-2215-4AF0-8094-95B580A9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DAD96FB-4DE8-4A34-9F4E-2C5986A8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4"/>
            <a:ext cx="11094723" cy="53883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0362" indent="0" algn="l">
              <a:buNone/>
              <a:defRPr>
                <a:solidFill>
                  <a:schemeClr val="tx1"/>
                </a:solidFill>
              </a:defRPr>
            </a:lvl2pPr>
            <a:lvl3pPr marL="720725" indent="0" algn="l">
              <a:buNone/>
              <a:defRPr>
                <a:solidFill>
                  <a:schemeClr val="tx1"/>
                </a:solidFill>
              </a:defRPr>
            </a:lvl3pPr>
            <a:lvl4pPr marL="1073150" indent="0" algn="l">
              <a:buNone/>
              <a:defRPr>
                <a:solidFill>
                  <a:schemeClr val="tx1"/>
                </a:solidFill>
              </a:defRPr>
            </a:lvl4pPr>
            <a:lvl5pPr marL="1433512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69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CB3BB3B-09F7-46B3-9FE3-8C7FB12DFDF5}" type="datetime1">
              <a:rPr lang="da-DK" smtClean="0"/>
              <a:t>30-03-2026</a:t>
            </a:fld>
            <a:endParaRPr lang="en-GB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3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DC4BA46-6C6D-4E32-A409-FB1631E0DCD7}" type="datetime1">
              <a:rPr lang="da-DK" smtClean="0"/>
              <a:t>30-03-2026</a:t>
            </a:fld>
            <a:endParaRPr lang="en-GB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6C78F8AC-F763-4F6C-A879-3106EF5E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14F357F-A711-4DBC-8EBF-290F49D53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60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5F903CD-AD54-43AF-B76C-C468FDF44C4F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966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5"/>
          <p:cNvSpPr>
            <a:spLocks noChangeShapeType="1"/>
          </p:cNvSpPr>
          <p:nvPr userDrawn="1"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999" y="660396"/>
            <a:ext cx="11228700" cy="553998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/>
          </p:nvPr>
        </p:nvSpPr>
        <p:spPr>
          <a:xfrm>
            <a:off x="8173858" y="105864"/>
            <a:ext cx="3780367" cy="169277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100" b="1" baseline="0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16"/>
          </p:nvPr>
        </p:nvSpPr>
        <p:spPr>
          <a:xfrm>
            <a:off x="5118373" y="1968135"/>
            <a:ext cx="7073627" cy="4060130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Undertitel 2"/>
          <p:cNvSpPr>
            <a:spLocks noGrp="1"/>
          </p:cNvSpPr>
          <p:nvPr>
            <p:ph type="subTitle" idx="1"/>
          </p:nvPr>
        </p:nvSpPr>
        <p:spPr>
          <a:xfrm>
            <a:off x="480001" y="1968136"/>
            <a:ext cx="4394032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45F42880-D4A7-4EE9-8822-B6803B528382}" type="datetime1">
              <a:rPr lang="da-DK" smtClean="0"/>
              <a:t>30-03-2026</a:t>
            </a:fld>
            <a:endParaRPr lang="da-DK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ABC96CF-5F18-4CF6-9C82-A6A71177BF4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9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5483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7CB4CF1F-D859-48A4-B1A1-B36ADCF2A424}" type="datetime1">
              <a:rPr lang="da-DK" smtClean="0"/>
              <a:t>30-03-2026</a:t>
            </a:fld>
            <a:endParaRPr lang="en-GB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1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B20825D-0793-4E80-B86E-388D41942D34}" type="datetime1">
              <a:rPr lang="da-DK" smtClean="0"/>
              <a:t>30-03-2026</a:t>
            </a:fld>
            <a:endParaRPr lang="en-GB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483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7449273-A22E-4E7A-967A-11F3FF52709E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03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5B3497E-179E-4D9A-9920-F767A7E5E73A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07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8674E76-1BAC-48BC-B079-04905F1A6241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669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75BC5D83-44B6-43BA-A0A6-63561A2022E3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3326400" cy="654998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360202"/>
            <a:ext cx="7969200" cy="566753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576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37BFCE9-64D1-4634-B975-75A74A671D06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35050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0D7A4B1-DF73-4B6B-A590-A4A940A0E28E}" type="datetime1">
              <a:rPr lang="da-DK" smtClean="0"/>
              <a:t>30-03-2026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50825" y="363007"/>
            <a:ext cx="11941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3868"/>
            <a:ext cx="11651999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5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11472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08F78305-9AF4-4491-97F4-F3E935098882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082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70A4EE2-F310-4D75-A0D5-25E7CBAF7F2A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7065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Billed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5"/>
          <p:cNvSpPr>
            <a:spLocks noChangeShapeType="1"/>
          </p:cNvSpPr>
          <p:nvPr userDrawn="1"/>
        </p:nvSpPr>
        <p:spPr bwMode="auto">
          <a:xfrm>
            <a:off x="334434" y="363538"/>
            <a:ext cx="1185756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Billed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4451" y="6496050"/>
            <a:ext cx="175048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34" y="6608764"/>
            <a:ext cx="878417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001" y="660396"/>
            <a:ext cx="11228700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/>
          </p:nvPr>
        </p:nvSpPr>
        <p:spPr>
          <a:xfrm>
            <a:off x="8173858" y="105864"/>
            <a:ext cx="3780367" cy="169277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15"/>
          </p:nvPr>
        </p:nvSpPr>
        <p:spPr>
          <a:xfrm>
            <a:off x="353485" y="2156868"/>
            <a:ext cx="11838516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188E422F-3176-4488-B9E2-55CFFC14CD04}" type="datetime1">
              <a:rPr lang="da-DK" smtClean="0"/>
              <a:t>30-03-2026</a:t>
            </a:fld>
            <a:endParaRPr lang="da-DK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DD70C89-00AC-41A6-AE89-A28BE81BF0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8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373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65F4B9E-CE98-4810-B278-911C80ECBE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856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8EDAFB5-E59B-46D7-AF05-0DB37DA47502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F2F93CF-DDE4-4A38-A40B-98A563CFF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08800" y="1142163"/>
            <a:ext cx="38232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252904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13FF175-087E-4E6F-A251-0C2D19DD57DA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E6D7A49-8186-4C57-8AA4-0D868CB176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E6FA5EA-A9E2-45A9-B4E9-4747F4ACE2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83FF43E-B8F5-4DEC-A9C3-A53E72C136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D724B72-022A-4C4E-80DA-0E3F446366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586095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7126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4CD1EFC-80F1-4CEB-B23D-92247A062A5C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solidFill>
            <a:srgbClr val="DDDDDD"/>
          </a:solidFill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75531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FCE7812-8AFB-4E6C-932C-07A1223A3A46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6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2184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71AC495-54F8-49A7-A85A-76A7A4E47506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456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EC69CF4-C518-448B-ABB7-97656CE75F18}" type="datetime1">
              <a:rPr lang="da-DK" smtClean="0"/>
              <a:t>30-03-2026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096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79158B5-1A8E-4099-8136-0DEE06406030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4326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AE26AD8-9DF9-4C37-A299-29BAF07FAB78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100BB3-A99D-460D-ADA8-09E2FCAB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4FB696-1A39-4662-8360-8837C095A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70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3FEA0C3D-8131-41BD-B4A0-734EADD8A3FD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82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183D7016-7913-438D-83E4-BB10EA2C86B3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1B3411CC-BFFE-47CF-AF84-9221FC1C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84831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25A236D-C3AC-435F-AE70-9E9FB1472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12818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0362" indent="0" algn="l">
              <a:buNone/>
              <a:defRPr>
                <a:solidFill>
                  <a:schemeClr val="tx2"/>
                </a:solidFill>
              </a:defRPr>
            </a:lvl2pPr>
            <a:lvl3pPr marL="720725" indent="0" algn="l">
              <a:buNone/>
              <a:defRPr>
                <a:solidFill>
                  <a:schemeClr val="tx2"/>
                </a:solidFill>
              </a:defRPr>
            </a:lvl3pPr>
            <a:lvl4pPr marL="1073150" indent="0" algn="l">
              <a:buNone/>
              <a:defRPr>
                <a:solidFill>
                  <a:schemeClr val="tx2"/>
                </a:solidFill>
              </a:defRPr>
            </a:lvl4pPr>
            <a:lvl5pPr marL="1433512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2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 -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/>
          </p:nvPr>
        </p:nvSpPr>
        <p:spPr>
          <a:xfrm>
            <a:off x="0" y="4706594"/>
            <a:ext cx="12192000" cy="21544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340076" y="6399981"/>
            <a:ext cx="11851925" cy="2154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94" y="360000"/>
            <a:ext cx="11231005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a-DK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479999" y="1515054"/>
            <a:ext cx="11228700" cy="2462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da-DK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ECB6B372-21BB-48DE-9294-D022E504D468}" type="datetime1">
              <a:rPr lang="da-DK" smtClean="0"/>
              <a:t>30-03-2026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EC4798EC-1A17-4E2F-AB68-DD9F6D881B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1689101" y="6153150"/>
            <a:ext cx="9359900" cy="260350"/>
          </a:xfrm>
        </p:spPr>
        <p:txBody>
          <a:bodyPr/>
          <a:lstStyle>
            <a:lvl1pPr>
              <a:defRPr sz="1100" dirty="0"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638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682FB7A-BBC8-4DA4-B9F5-DB7A94BA356E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937C460-2215-4AF0-8094-95B580A9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DAD96FB-4DE8-4A34-9F4E-2C5986A8F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4"/>
            <a:ext cx="11094723" cy="53883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0362" indent="0" algn="l">
              <a:buNone/>
              <a:defRPr>
                <a:solidFill>
                  <a:schemeClr val="tx1"/>
                </a:solidFill>
              </a:defRPr>
            </a:lvl2pPr>
            <a:lvl3pPr marL="720725" indent="0" algn="l">
              <a:buNone/>
              <a:defRPr>
                <a:solidFill>
                  <a:schemeClr val="tx1"/>
                </a:solidFill>
              </a:defRPr>
            </a:lvl3pPr>
            <a:lvl4pPr marL="1073150" indent="0" algn="l">
              <a:buNone/>
              <a:defRPr>
                <a:solidFill>
                  <a:schemeClr val="tx1"/>
                </a:solidFill>
              </a:defRPr>
            </a:lvl4pPr>
            <a:lvl5pPr marL="1433512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10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9BE0A66-634E-4CA1-90AD-948952AD5AF6}" type="datetime1">
              <a:rPr lang="da-DK" smtClean="0"/>
              <a:t>30-03-2026</a:t>
            </a:fld>
            <a:endParaRPr lang="en-GB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308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6938007-C776-466E-8AF0-F780A46CB83A}" type="datetime1">
              <a:rPr lang="da-DK" smtClean="0"/>
              <a:t>30-03-2026</a:t>
            </a:fld>
            <a:endParaRPr lang="en-GB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6C78F8AC-F763-4F6C-A879-3106EF5E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975876"/>
            <a:ext cx="11094722" cy="521253"/>
          </a:xfrm>
        </p:spPr>
        <p:txBody>
          <a:bodyPr>
            <a:normAutofit/>
          </a:bodyPr>
          <a:lstStyle>
            <a:lvl1pPr algn="l">
              <a:lnSpc>
                <a:spcPts val="3900"/>
              </a:lnSpc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14F357F-A711-4DBC-8EBF-290F49D53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8" y="2603863"/>
            <a:ext cx="11094723" cy="2476259"/>
          </a:xfrm>
        </p:spPr>
        <p:txBody>
          <a:bodyPr/>
          <a:lstStyle>
            <a:lvl1pPr marL="0" indent="0" algn="l">
              <a:buNone/>
              <a:defRPr>
                <a:solidFill>
                  <a:srgbClr val="80B3D9"/>
                </a:solidFill>
              </a:defRPr>
            </a:lvl1pPr>
            <a:lvl2pPr marL="360362" indent="0" algn="l">
              <a:buNone/>
              <a:defRPr>
                <a:solidFill>
                  <a:srgbClr val="80B3D9"/>
                </a:solidFill>
              </a:defRPr>
            </a:lvl2pPr>
            <a:lvl3pPr marL="720725" indent="0" algn="l">
              <a:buNone/>
              <a:defRPr>
                <a:solidFill>
                  <a:srgbClr val="80B3D9"/>
                </a:solidFill>
              </a:defRPr>
            </a:lvl3pPr>
            <a:lvl4pPr marL="1073150" indent="0" algn="l">
              <a:buNone/>
              <a:defRPr>
                <a:solidFill>
                  <a:srgbClr val="80B3D9"/>
                </a:solidFill>
              </a:defRPr>
            </a:lvl4pPr>
            <a:lvl5pPr marL="1433512" indent="0" algn="l">
              <a:buNone/>
              <a:defRPr>
                <a:solidFill>
                  <a:srgbClr val="80B3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83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0F1B23D-3B31-4D05-A8EC-C768DE316B81}" type="datetime1">
              <a:rPr lang="da-DK" smtClean="0"/>
              <a:t>30-03-2026</a:t>
            </a:fld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274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DE543F8-6F47-4655-9C54-C064BD3C5326}" type="datetime1">
              <a:rPr lang="da-DK" smtClean="0"/>
              <a:t>30-03-2026</a:t>
            </a:fld>
            <a:endParaRPr lang="en-GB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960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47619DF-7520-4905-8179-4926DFDF21A6}" type="datetime1">
              <a:rPr lang="da-DK" smtClean="0"/>
              <a:t>30-03-2026</a:t>
            </a:fld>
            <a:endParaRPr lang="en-GB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43022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612718B-CE16-424A-B996-8B0ED95DC7B1}" type="datetime1">
              <a:rPr lang="da-DK" smtClean="0"/>
              <a:t>30-03-2026</a:t>
            </a:fld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3180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ED69EC14-52CE-40B7-AD43-FD11E6219DD8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960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EE3D780-A492-4B85-892B-E610F0F8C38F}" type="datetime1">
              <a:rPr lang="da-DK" smtClean="0"/>
              <a:t>30-03-2026</a:t>
            </a:fld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01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D807FC0-F1C3-448D-B631-68E6E1A792F1}" type="datetime1">
              <a:rPr lang="da-DK" smtClean="0"/>
              <a:t>30-03-2026</a:t>
            </a:fld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3326400" cy="654998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360202"/>
            <a:ext cx="7969200" cy="566753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5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ags" Target="../tags/tag4.xml"/><Relationship Id="rId30" Type="http://schemas.openxmlformats.org/officeDocument/2006/relationships/image" Target="../media/image1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oleObject" Target="../embeddings/oleObject3.bin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tags" Target="../tags/tag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tags" Target="../tags/tag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tags" Target="../tags/tag16.xml"/><Relationship Id="rId3" Type="http://schemas.openxmlformats.org/officeDocument/2006/relationships/slideLayout" Target="../slideLayouts/slideLayout16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19" Type="http://schemas.openxmlformats.org/officeDocument/2006/relationships/tags" Target="../tags/tag17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B5E8A6-1B7C-47D0-AA83-64A3E4D94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066375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83" imgH="384" progId="TCLayout.ActiveDocument.1">
                  <p:embed/>
                </p:oleObj>
              </mc:Choice>
              <mc:Fallback>
                <p:oleObj name="think-cell Slide" r:id="rId22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9B5E8A6-1B7C-47D0-AA83-64A3E4D94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17B1EFB-208D-47F6-A56D-1D596F0AB506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600" b="1" i="0" baseline="0">
              <a:latin typeface="Grundfos TheSans V2" panose="020B0503040303060204" pitchFamily="34" charset="0"/>
              <a:cs typeface="Adobe Arabic"/>
              <a:sym typeface="Grundfos TheSans V2" panose="020B050304030306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5" y="360364"/>
            <a:ext cx="11228916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Modifiez le style du titre</a:t>
            </a:r>
            <a:endParaRPr lang="da-DK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485" y="1516063"/>
            <a:ext cx="11228916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pic>
        <p:nvPicPr>
          <p:cNvPr id="1028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30200" y="6105526"/>
            <a:ext cx="118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Grundfos TheSans V2" pitchFamily="34" charset="0"/>
                <a:ea typeface="Adobe Heiti Std R" pitchFamily="34" charset="-128"/>
                <a:cs typeface="+mn-cs"/>
              </a:defRPr>
            </a:lvl1pPr>
          </a:lstStyle>
          <a:p>
            <a:pPr>
              <a:defRPr/>
            </a:pPr>
            <a:fld id="{242EBCFD-1D47-447C-A34B-02CD68AFA947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89101" y="6153150"/>
            <a:ext cx="9359900" cy="2619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252201" y="6105526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7CDB3B5E-0A98-4EF9-A2B2-A468699A79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08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846" r:id="rId17"/>
    <p:sldLayoutId id="2147483847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1497B"/>
          </a:solidFill>
          <a:latin typeface="Grundfos TheSans V2" pitchFamily="34" charset="0"/>
          <a:ea typeface="Adobe Arabic"/>
          <a:cs typeface="Adobe Arabic" pitchFamily="18" charset="-7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1pPr>
      <a:lvl2pPr marL="5365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2pPr>
      <a:lvl3pPr marL="900113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3pPr>
      <a:lvl4pPr marL="12573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4pPr>
      <a:lvl5pPr marL="1614488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911F4A-600E-4E58-8C04-5F6F8FC60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83254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C911F4A-600E-4E58-8C04-5F6F8FC60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2CB160-B7B5-4810-880D-51BBA6F1361F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0B33E999-49F3-4996-A4D7-A92A00B6DD93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1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27" r:id="rId25"/>
  </p:sldLayoutIdLst>
  <p:hf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911F4A-600E-4E58-8C04-5F6F8FC60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6286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C911F4A-600E-4E58-8C04-5F6F8FC60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2CB160-B7B5-4810-880D-51BBA6F1361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74373B2-27AF-4679-B70A-0EBAAF5CE109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</p:sldLayoutIdLst>
  <p:hf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911F4A-600E-4E58-8C04-5F6F8FC60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056475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C911F4A-600E-4E58-8C04-5F6F8FC60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2CB160-B7B5-4810-880D-51BBA6F1361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F385403-3E43-4B42-8B0C-16774B992E43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</p:sldLayoutIdLst>
  <p:hf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911F4A-600E-4E58-8C04-5F6F8FC60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44320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C911F4A-600E-4E58-8C04-5F6F8FC60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2CB160-B7B5-4810-880D-51BBA6F1361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4897B247-213E-4E75-990D-64D5DBFD212C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1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</p:sldLayoutIdLst>
  <p:hf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911F4A-600E-4E58-8C04-5F6F8FC60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622728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C911F4A-600E-4E58-8C04-5F6F8FC60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2CB160-B7B5-4810-880D-51BBA6F1361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0811FF3-76B2-4AF4-8233-F9E728AFFC54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</p:sldLayoutIdLst>
  <p:hf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911F4A-600E-4E58-8C04-5F6F8FC606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75252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C911F4A-600E-4E58-8C04-5F6F8FC60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2CB160-B7B5-4810-880D-51BBA6F1361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88170F5-C66E-4166-8701-7CE2C7B66F62}" type="datetime1">
              <a:rPr lang="da-DK" smtClean="0"/>
              <a:t>30-03-2026</a:t>
            </a:fld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5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</p:sldLayoutIdLst>
  <p:hf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B5E8A6-1B7C-47D0-AA83-64A3E4D94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70850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83" imgH="384" progId="TCLayout.ActiveDocument.1">
                  <p:embed/>
                </p:oleObj>
              </mc:Choice>
              <mc:Fallback>
                <p:oleObj name="think-cell Slide" r:id="rId20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9B5E8A6-1B7C-47D0-AA83-64A3E4D94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17B1EFB-208D-47F6-A56D-1D596F0AB506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600" b="1" i="0" baseline="0">
              <a:latin typeface="Grundfos TheSans V2" panose="020B0503040303060204" pitchFamily="34" charset="0"/>
              <a:cs typeface="Adobe Arabic"/>
              <a:sym typeface="Grundfos TheSans V2" panose="020B050304030306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5" y="360364"/>
            <a:ext cx="11228916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Modifiez le style du titre</a:t>
            </a:r>
            <a:endParaRPr lang="da-DK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485" y="1516063"/>
            <a:ext cx="11228916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/>
          </a:p>
        </p:txBody>
      </p:sp>
      <p:pic>
        <p:nvPicPr>
          <p:cNvPr id="1028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3485" y="6402388"/>
            <a:ext cx="118385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30200" y="6105526"/>
            <a:ext cx="118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Grundfos TheSans V2" pitchFamily="34" charset="0"/>
                <a:ea typeface="Adobe Heiti Std R" pitchFamily="34" charset="-128"/>
                <a:cs typeface="+mn-cs"/>
              </a:defRPr>
            </a:lvl1pPr>
          </a:lstStyle>
          <a:p>
            <a:pPr>
              <a:defRPr/>
            </a:pPr>
            <a:fld id="{242EBCFD-1D47-447C-A34B-02CD68AFA947}" type="datetime1">
              <a:rPr lang="da-DK" smtClean="0"/>
              <a:t>30-03-2026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89101" y="6153150"/>
            <a:ext cx="9359900" cy="2619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252201" y="6105526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7CDB3B5E-0A98-4EF9-A2B2-A468699A79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9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1497B"/>
          </a:solidFill>
          <a:latin typeface="Grundfos TheSans V2" pitchFamily="34" charset="0"/>
          <a:ea typeface="Adobe Arabic"/>
          <a:cs typeface="Adobe Arabic" pitchFamily="18" charset="-7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497B"/>
          </a:solidFill>
          <a:latin typeface="Grundfos TheSans V2" pitchFamily="34" charset="0"/>
          <a:ea typeface="Adobe Arabic"/>
          <a:cs typeface="Adobe Arab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1pPr>
      <a:lvl2pPr marL="5365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2pPr>
      <a:lvl3pPr marL="900113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3pPr>
      <a:lvl4pPr marL="125730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4pPr>
      <a:lvl5pPr marL="1614488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Adobe Fan Heiti Std B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158643B-3E6B-1EF4-C197-452B2E087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99" y="1288355"/>
            <a:ext cx="11161151" cy="138499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MYŠLENÍ &amp; </a:t>
            </a:r>
            <a:b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igitální transformace </a:t>
            </a:r>
            <a:r>
              <a:rPr lang="cs-CZ" sz="2800" dirty="0">
                <a:solidFill>
                  <a:srgbClr val="19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v čerpací technice  </a:t>
            </a:r>
          </a:p>
        </p:txBody>
      </p:sp>
      <p:sp>
        <p:nvSpPr>
          <p:cNvPr id="2" name="Subtitle 19">
            <a:extLst>
              <a:ext uri="{FF2B5EF4-FFF2-40B4-BE49-F238E27FC236}">
                <a16:creationId xmlns:a16="http://schemas.microsoft.com/office/drawing/2014/main" id="{524D9E11-BE24-8085-448B-D71174335B42}"/>
              </a:ext>
            </a:extLst>
          </p:cNvPr>
          <p:cNvSpPr txBox="1">
            <a:spLocks/>
          </p:cNvSpPr>
          <p:nvPr/>
        </p:nvSpPr>
        <p:spPr bwMode="auto">
          <a:xfrm>
            <a:off x="643499" y="5661753"/>
            <a:ext cx="688309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bg1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rgbClr val="19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SŠP Brno, Jílová 26.3.2026</a:t>
            </a:r>
          </a:p>
          <a:p>
            <a:r>
              <a:rPr lang="cs-CZ" sz="1800" dirty="0">
                <a:solidFill>
                  <a:srgbClr val="19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Jiří Tesák, obchod TZB</a:t>
            </a:r>
          </a:p>
        </p:txBody>
      </p:sp>
    </p:spTree>
    <p:extLst>
      <p:ext uri="{BB962C8B-B14F-4D97-AF65-F5344CB8AC3E}">
        <p14:creationId xmlns:p14="http://schemas.microsoft.com/office/powerpoint/2010/main" val="132821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microscope on a table&#10;&#10;Description automatically generated">
            <a:extLst>
              <a:ext uri="{FF2B5EF4-FFF2-40B4-BE49-F238E27FC236}">
                <a16:creationId xmlns:a16="http://schemas.microsoft.com/office/drawing/2014/main" id="{90264867-AA8D-BEA2-8D48-36154F12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" y="2693779"/>
            <a:ext cx="3052849" cy="20981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60FC-946B-F873-229A-790CEC92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85" y="1766647"/>
            <a:ext cx="11434164" cy="1260345"/>
          </a:xfrm>
        </p:spPr>
        <p:txBody>
          <a:bodyPr/>
          <a:lstStyle/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1 miliarda lidí ve světě má každý den problém – mít pitnou vodu</a:t>
            </a:r>
          </a:p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Grundfos je největším světovým výrobcem vodních čerpadel a technologií, který zaměstnává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více než 21.000 lidí v 60 zemích světa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. Společnost byla založena v roce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1945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 a v současné době stojí v čele na pozici generálního ředitele již třetí generace rodiny 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 Jensen, která navazuje na odkaz zakladatele: „</a:t>
            </a:r>
            <a:r>
              <a:rPr lang="cs-CZ" sz="1050" u="sng" dirty="0">
                <a:latin typeface="Arial" panose="020B0604020202020204" pitchFamily="34" charset="0"/>
                <a:cs typeface="Arial" panose="020B0604020202020204" pitchFamily="34" charset="0"/>
              </a:rPr>
              <a:t>průkopnicky řešit světové problémy v oblasti vody a klimatu a zlepšovat kvalitu života lidí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lvl="3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F714D-B0BC-D14B-C13F-5A4C7F8E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4" y="690141"/>
            <a:ext cx="4497915" cy="769441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GRUNDFOS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■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Dánsko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6A97A-78C2-7AD9-425F-CEBFB3049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1" y="4927099"/>
            <a:ext cx="2705354" cy="1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E21187-4BEC-5AC2-9120-643207269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683" y="161350"/>
            <a:ext cx="2650062" cy="1610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00AFD5-78BF-6F8A-14C3-546310456C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11"/>
          <a:stretch/>
        </p:blipFill>
        <p:spPr>
          <a:xfrm>
            <a:off x="5825660" y="3215354"/>
            <a:ext cx="3150088" cy="1713196"/>
          </a:xfrm>
          <a:prstGeom prst="rect">
            <a:avLst/>
          </a:prstGeom>
        </p:spPr>
      </p:pic>
      <p:pic>
        <p:nvPicPr>
          <p:cNvPr id="15" name="Picture 14" descr="market_icons_buildings.png">
            <a:extLst>
              <a:ext uri="{FF2B5EF4-FFF2-40B4-BE49-F238E27FC236}">
                <a16:creationId xmlns:a16="http://schemas.microsoft.com/office/drawing/2014/main" id="{7AB4C104-8EBA-E654-5F8F-B9B0800EFE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16786" r="19469" b="17857"/>
          <a:stretch/>
        </p:blipFill>
        <p:spPr>
          <a:xfrm>
            <a:off x="4100908" y="2693779"/>
            <a:ext cx="988228" cy="977615"/>
          </a:xfrm>
          <a:prstGeom prst="rect">
            <a:avLst/>
          </a:prstGeom>
        </p:spPr>
      </p:pic>
      <p:pic>
        <p:nvPicPr>
          <p:cNvPr id="16" name="Picture 15" descr="market_icons_industry.png">
            <a:extLst>
              <a:ext uri="{FF2B5EF4-FFF2-40B4-BE49-F238E27FC236}">
                <a16:creationId xmlns:a16="http://schemas.microsoft.com/office/drawing/2014/main" id="{6D9373A7-7FCC-C0E9-581C-74E6DE4005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6179" r="19690" b="16736"/>
          <a:stretch/>
        </p:blipFill>
        <p:spPr>
          <a:xfrm>
            <a:off x="4325372" y="3695418"/>
            <a:ext cx="988228" cy="996316"/>
          </a:xfrm>
          <a:prstGeom prst="rect">
            <a:avLst/>
          </a:prstGeom>
        </p:spPr>
      </p:pic>
      <p:pic>
        <p:nvPicPr>
          <p:cNvPr id="17" name="Picture 16" descr="market_icons_water.png">
            <a:extLst>
              <a:ext uri="{FF2B5EF4-FFF2-40B4-BE49-F238E27FC236}">
                <a16:creationId xmlns:a16="http://schemas.microsoft.com/office/drawing/2014/main" id="{ACA6AD70-06F7-B0C3-190B-3194501D50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17623" r="19788" b="17911"/>
          <a:stretch/>
        </p:blipFill>
        <p:spPr>
          <a:xfrm>
            <a:off x="4695667" y="4715758"/>
            <a:ext cx="988228" cy="10095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8FB487-0DC9-7EE4-FB33-B4626A5A31A3}"/>
              </a:ext>
            </a:extLst>
          </p:cNvPr>
          <p:cNvSpPr txBox="1"/>
          <p:nvPr/>
        </p:nvSpPr>
        <p:spPr>
          <a:xfrm>
            <a:off x="2648817" y="2836797"/>
            <a:ext cx="178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11497B"/>
                </a:solidFill>
                <a:latin typeface="Calibri" panose="020F0502020204030204" pitchFamily="34" charset="0"/>
              </a:rPr>
              <a:t>BUDOVY</a:t>
            </a:r>
            <a:endParaRPr lang="en-US" sz="1200" b="1" dirty="0">
              <a:solidFill>
                <a:srgbClr val="11497B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C5FC4-D8DF-4360-45A5-3C480EA22FCC}"/>
              </a:ext>
            </a:extLst>
          </p:cNvPr>
          <p:cNvSpPr txBox="1"/>
          <p:nvPr/>
        </p:nvSpPr>
        <p:spPr>
          <a:xfrm>
            <a:off x="2892795" y="3805581"/>
            <a:ext cx="178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1200" b="1">
                <a:solidFill>
                  <a:srgbClr val="11497B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PRŮMYSL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C956C-0381-6EEE-D139-339A20BBA0BF}"/>
              </a:ext>
            </a:extLst>
          </p:cNvPr>
          <p:cNvSpPr txBox="1"/>
          <p:nvPr/>
        </p:nvSpPr>
        <p:spPr>
          <a:xfrm>
            <a:off x="2990598" y="4928550"/>
            <a:ext cx="178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1200" b="1">
                <a:solidFill>
                  <a:srgbClr val="11497B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VODA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7D6D1-B9B0-7EE5-7560-0DF1D8739E23}"/>
              </a:ext>
            </a:extLst>
          </p:cNvPr>
          <p:cNvSpPr txBox="1"/>
          <p:nvPr/>
        </p:nvSpPr>
        <p:spPr>
          <a:xfrm>
            <a:off x="3190258" y="3042925"/>
            <a:ext cx="1298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DOMÁCNOST</a:t>
            </a:r>
            <a:endParaRPr lang="en-US" sz="800" b="1" dirty="0">
              <a:solidFill>
                <a:srgbClr val="11497B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244FB6-E741-E954-30D4-7D1AB8C5897A}"/>
              </a:ext>
            </a:extLst>
          </p:cNvPr>
          <p:cNvSpPr txBox="1"/>
          <p:nvPr/>
        </p:nvSpPr>
        <p:spPr>
          <a:xfrm>
            <a:off x="2978527" y="3183535"/>
            <a:ext cx="1461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KOMERČNÍ BUDOVY</a:t>
            </a:r>
            <a:endParaRPr lang="en-US" sz="800" b="1" dirty="0">
              <a:solidFill>
                <a:srgbClr val="11497B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B4790-71C3-B619-BAB4-B7A0812FAC85}"/>
              </a:ext>
            </a:extLst>
          </p:cNvPr>
          <p:cNvSpPr txBox="1"/>
          <p:nvPr/>
        </p:nvSpPr>
        <p:spPr>
          <a:xfrm>
            <a:off x="3190069" y="3318792"/>
            <a:ext cx="991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VÝROBCI </a:t>
            </a:r>
            <a:r>
              <a:rPr lang="en-US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OEM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EBD8AF-7961-DCE5-9443-3A9789CD9228}"/>
              </a:ext>
            </a:extLst>
          </p:cNvPr>
          <p:cNvSpPr txBox="1"/>
          <p:nvPr/>
        </p:nvSpPr>
        <p:spPr>
          <a:xfrm>
            <a:off x="3388181" y="3993705"/>
            <a:ext cx="149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PRŮMYSLOVÉ </a:t>
            </a:r>
          </a:p>
          <a:p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PODNIKY a VÝROBY</a:t>
            </a:r>
            <a:endParaRPr lang="en-US" sz="800" b="1" dirty="0">
              <a:solidFill>
                <a:srgbClr val="11497B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F5A578-AFA7-22ED-6899-608B16B3CE49}"/>
              </a:ext>
            </a:extLst>
          </p:cNvPr>
          <p:cNvSpPr txBox="1"/>
          <p:nvPr/>
        </p:nvSpPr>
        <p:spPr>
          <a:xfrm>
            <a:off x="3601394" y="5109991"/>
            <a:ext cx="149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VODNÍ HOSPODÁŘSTVÍ</a:t>
            </a:r>
          </a:p>
          <a:p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ÚPRAVA VODY</a:t>
            </a:r>
          </a:p>
          <a:p>
            <a:r>
              <a:rPr lang="cs-CZ" sz="800" b="1" dirty="0">
                <a:solidFill>
                  <a:srgbClr val="11497B"/>
                </a:solidFill>
                <a:latin typeface="Calibri" panose="020F0502020204030204" pitchFamily="34" charset="0"/>
              </a:rPr>
              <a:t>PODNIKY a VÝROBY</a:t>
            </a:r>
            <a:endParaRPr lang="en-US" sz="800" b="1" dirty="0">
              <a:solidFill>
                <a:srgbClr val="11497B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7D7DDFB-5881-D256-982B-71CADB314A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3541" y="2836797"/>
            <a:ext cx="3260464" cy="1852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1848FA-D9EF-AAAE-9101-C085DCB86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4191"/>
          <a:stretch>
            <a:fillRect/>
          </a:stretch>
        </p:blipFill>
        <p:spPr>
          <a:xfrm>
            <a:off x="6412158" y="4681158"/>
            <a:ext cx="2789243" cy="19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C68230-C965-ADBC-18E5-B59C6A3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2561B-8BE1-1719-2188-F29BFF29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622426"/>
            <a:ext cx="5666294" cy="1723549"/>
          </a:xfrm>
        </p:spPr>
        <p:txBody>
          <a:bodyPr/>
          <a:lstStyle/>
          <a:p>
            <a:r>
              <a:rPr lang="cs-CZ" sz="1400" dirty="0"/>
              <a:t>Efektivně předáváme informace o našich výrobcích</a:t>
            </a:r>
          </a:p>
          <a:p>
            <a:r>
              <a:rPr lang="cs-CZ" sz="1400" dirty="0"/>
              <a:t>Šetříme čas a osobním kontaktem následně navazujeme na již získané informace</a:t>
            </a:r>
          </a:p>
          <a:p>
            <a:r>
              <a:rPr lang="cs-CZ" sz="1400" dirty="0"/>
              <a:t>Otestujte (si) své znalosti</a:t>
            </a:r>
          </a:p>
          <a:p>
            <a:pPr lvl="3"/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25905F-DC8C-6360-B54B-6B770CF664F0}"/>
              </a:ext>
            </a:extLst>
          </p:cNvPr>
          <p:cNvSpPr txBox="1">
            <a:spLocks/>
          </p:cNvSpPr>
          <p:nvPr/>
        </p:nvSpPr>
        <p:spPr bwMode="auto">
          <a:xfrm>
            <a:off x="532800" y="385199"/>
            <a:ext cx="5666294" cy="87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 pitchFamily="18" charset="-7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ECADEMY </a:t>
            </a:r>
            <a:r>
              <a:rPr lang="cs-CZ" sz="1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(https://www.grundfos.com/cz/</a:t>
            </a:r>
            <a:r>
              <a:rPr lang="cs-CZ" sz="13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cs-CZ" sz="1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3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ecademy</a:t>
            </a:r>
            <a:r>
              <a:rPr lang="cs-CZ" sz="1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6F652-0650-8B49-AB9E-87822331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133" y="385200"/>
            <a:ext cx="5744921" cy="60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8D4677-4E03-38A0-5B06-272A12E4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55" y="2606224"/>
            <a:ext cx="3348318" cy="221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F5D0DF-124F-DE2F-1B93-DA7EA4E3D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591" y="3712650"/>
            <a:ext cx="4387903" cy="307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39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0DC4-6F62-E19F-FC28-C022909B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89B307-382E-93AB-497D-A124846E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474"/>
          <a:stretch>
            <a:fillRect/>
          </a:stretch>
        </p:blipFill>
        <p:spPr>
          <a:xfrm>
            <a:off x="5231154" y="4193983"/>
            <a:ext cx="1410346" cy="171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BC6E-EEC3-43A0-D96C-55F1A9B9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622426"/>
            <a:ext cx="5666294" cy="3274743"/>
          </a:xfrm>
        </p:spPr>
        <p:txBody>
          <a:bodyPr/>
          <a:lstStyle/>
          <a:p>
            <a:r>
              <a:rPr lang="cs-CZ" sz="1400" dirty="0"/>
              <a:t>Dříve katalogy… jedny z nejlepších v oboru</a:t>
            </a:r>
          </a:p>
          <a:p>
            <a:r>
              <a:rPr lang="cs-CZ" sz="1400" dirty="0"/>
              <a:t>BREEAM &amp; LEED – certifikační systémy pro „zelené/ekologické“ budovy</a:t>
            </a:r>
          </a:p>
          <a:p>
            <a:r>
              <a:rPr lang="cs-CZ" sz="1400" dirty="0"/>
              <a:t>Stát vyžaduje přípravu projektů v </a:t>
            </a:r>
            <a:r>
              <a:rPr lang="cs-CZ" sz="1400" dirty="0" err="1"/>
              <a:t>BIMu</a:t>
            </a:r>
            <a:r>
              <a:rPr lang="cs-CZ" sz="1400" dirty="0"/>
              <a:t> </a:t>
            </a:r>
          </a:p>
          <a:p>
            <a:pPr lvl="1"/>
            <a:r>
              <a:rPr lang="cs-CZ" sz="1400" dirty="0"/>
              <a:t>nositel informace - servisní cykly, údržba, data o výrobcích</a:t>
            </a:r>
          </a:p>
          <a:p>
            <a:pPr lvl="1"/>
            <a:r>
              <a:rPr lang="cs-CZ" sz="1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cs-CZ" sz="1400" dirty="0"/>
              <a:t>IM – informační model komplexní data &gt;&gt; cenné pro facility management</a:t>
            </a:r>
          </a:p>
          <a:p>
            <a:r>
              <a:rPr lang="cs-CZ" sz="1400" dirty="0">
                <a:solidFill>
                  <a:srgbClr val="0070C0"/>
                </a:solidFill>
              </a:rPr>
              <a:t>Trend</a:t>
            </a:r>
            <a:r>
              <a:rPr lang="cs-CZ" sz="1400" dirty="0"/>
              <a:t> – správa zařízení na dálku </a:t>
            </a:r>
            <a:r>
              <a:rPr lang="cs-CZ" sz="1400" dirty="0">
                <a:solidFill>
                  <a:srgbClr val="0070C0"/>
                </a:solidFill>
              </a:rPr>
              <a:t>„GRUNDFOS CONNECT“</a:t>
            </a:r>
            <a:r>
              <a:rPr lang="cs-CZ" sz="1400" dirty="0"/>
              <a:t> </a:t>
            </a:r>
          </a:p>
          <a:p>
            <a:pPr lvl="1"/>
            <a:r>
              <a:rPr lang="cs-CZ" sz="1400" dirty="0"/>
              <a:t>ovládat, uchovávat data, trendová data</a:t>
            </a:r>
          </a:p>
          <a:p>
            <a:pPr lvl="1"/>
            <a:r>
              <a:rPr lang="cs-CZ" sz="1400" dirty="0"/>
              <a:t>měníme způsob servisu z reaktivního na plánovatelný a proaktivní</a:t>
            </a:r>
          </a:p>
          <a:p>
            <a:r>
              <a:rPr lang="cs-CZ" sz="1400" dirty="0">
                <a:solidFill>
                  <a:srgbClr val="1977BB"/>
                </a:solidFill>
              </a:rPr>
              <a:t>EPD</a:t>
            </a:r>
            <a:r>
              <a:rPr lang="cs-CZ" sz="1400" dirty="0"/>
              <a:t> certifikát – celkové ekologické náklady na životní cyklus zařízení</a:t>
            </a:r>
          </a:p>
          <a:p>
            <a:pPr lvl="3"/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351EC9-3F79-529A-BBBF-93E332EDAB00}"/>
              </a:ext>
            </a:extLst>
          </p:cNvPr>
          <p:cNvSpPr txBox="1">
            <a:spLocks/>
          </p:cNvSpPr>
          <p:nvPr/>
        </p:nvSpPr>
        <p:spPr bwMode="auto">
          <a:xfrm>
            <a:off x="532800" y="385199"/>
            <a:ext cx="6071200" cy="87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 pitchFamily="18" charset="-7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1497B"/>
                </a:solidFill>
                <a:latin typeface="Grundfos TheSans V2" pitchFamily="34" charset="0"/>
                <a:ea typeface="Adobe Arabic"/>
                <a:cs typeface="Adobe Arabic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Výrobkové podklady 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(.DWG, .STEP – 3D model, BIM_.RFA…)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E7841-61F3-2EC0-6876-313040F5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1" y="385199"/>
            <a:ext cx="5218912" cy="586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ACABE9-3A51-F490-3504-A427D86B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85" y="4193983"/>
            <a:ext cx="2243565" cy="1866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C45FD-49DE-CA3B-929D-BCEA40F5F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940" y="4330212"/>
            <a:ext cx="2568824" cy="18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0CE1A9-BAA1-E900-2C46-999CD1A3E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13" y="2294750"/>
            <a:ext cx="5310654" cy="4093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F714D-B0BC-D14B-C13F-5A4C7F8E6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00" y="385200"/>
            <a:ext cx="5826436" cy="567300"/>
          </a:xfrm>
        </p:spPr>
        <p:txBody>
          <a:bodyPr anchor="t">
            <a:normAutofit/>
          </a:bodyPr>
          <a:lstStyle/>
          <a:p>
            <a:r>
              <a:rPr lang="cs-CZ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ExtraNET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269F-DE00-C516-F3EB-FF6D9F8C3D11}"/>
              </a:ext>
            </a:extLst>
          </p:cNvPr>
          <p:cNvSpPr txBox="1">
            <a:spLocks/>
          </p:cNvSpPr>
          <p:nvPr/>
        </p:nvSpPr>
        <p:spPr bwMode="auto">
          <a:xfrm>
            <a:off x="378918" y="1237338"/>
            <a:ext cx="11434164" cy="132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11497B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EXTRANET (EDI)</a:t>
            </a:r>
          </a:p>
          <a:p>
            <a:pPr lvl="3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772BA11F-2AD4-EBD2-EC61-FAA76934A123}"/>
              </a:ext>
            </a:extLst>
          </p:cNvPr>
          <p:cNvSpPr/>
          <p:nvPr/>
        </p:nvSpPr>
        <p:spPr>
          <a:xfrm>
            <a:off x="44450" y="2884533"/>
            <a:ext cx="1384300" cy="869950"/>
          </a:xfrm>
          <a:prstGeom prst="wedgeEllipseCallout">
            <a:avLst>
              <a:gd name="adj1" fmla="val 33867"/>
              <a:gd name="adj2" fmla="val -8703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Homepage</a:t>
            </a:r>
            <a:endParaRPr lang="cs-CZ" sz="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43D52-1F21-994A-6B93-12089BD94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84" y="385200"/>
            <a:ext cx="4693984" cy="369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982A52-225E-A16C-E11D-968415E3D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08" y="3675100"/>
            <a:ext cx="4061176" cy="31829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2BA3257-D19B-246F-4FF2-C8F2AF395CA0}"/>
              </a:ext>
            </a:extLst>
          </p:cNvPr>
          <p:cNvSpPr/>
          <p:nvPr/>
        </p:nvSpPr>
        <p:spPr>
          <a:xfrm>
            <a:off x="4561018" y="1139962"/>
            <a:ext cx="1384300" cy="869950"/>
          </a:xfrm>
          <a:prstGeom prst="wedgeEllipseCallout">
            <a:avLst>
              <a:gd name="adj1" fmla="val 84325"/>
              <a:gd name="adj2" fmla="val -4908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Detail výrobku</a:t>
            </a:r>
            <a:endParaRPr lang="cs-CZ" sz="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312B8FC-C08D-7CD7-A669-F38383A176C0}"/>
              </a:ext>
            </a:extLst>
          </p:cNvPr>
          <p:cNvSpPr/>
          <p:nvPr/>
        </p:nvSpPr>
        <p:spPr>
          <a:xfrm>
            <a:off x="6517367" y="4581950"/>
            <a:ext cx="1384300" cy="869950"/>
          </a:xfrm>
          <a:prstGeom prst="wedgeEllipseCallout">
            <a:avLst>
              <a:gd name="adj1" fmla="val 35243"/>
              <a:gd name="adj2" fmla="val -7827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Objednávka</a:t>
            </a:r>
            <a:endParaRPr lang="cs-CZ" sz="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03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BFC3F-6DDE-031A-CC08-03279FBAF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929A1B-8906-6F9A-1B34-82354F751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166191"/>
            <a:ext cx="5149850" cy="459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7D9A8-936C-CEFC-A53D-733E4CAC0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00" y="385200"/>
            <a:ext cx="5826436" cy="567300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se zákazníky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3A28-7C42-44EB-03D3-F0F42ADCBCDB}"/>
              </a:ext>
            </a:extLst>
          </p:cNvPr>
          <p:cNvSpPr txBox="1">
            <a:spLocks/>
          </p:cNvSpPr>
          <p:nvPr/>
        </p:nvSpPr>
        <p:spPr bwMode="auto">
          <a:xfrm>
            <a:off x="378918" y="1237338"/>
            <a:ext cx="11434164" cy="132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11497B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0000"/>
                </a:solidFill>
                <a:latin typeface="Grundfos TheSans V2" pitchFamily="34" charset="0"/>
                <a:ea typeface="Adobe Fan Heiti Std B" pitchFamily="34" charset="-128"/>
                <a:cs typeface="Adobe Fan Heiti Std B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jednotná komunikace s podporou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(y)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 (y)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zákaznickápodpora</a:t>
            </a: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cs-CZ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servisGCZ</a:t>
            </a:r>
            <a:r>
              <a:rPr lang="cs-CZ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</a:p>
          <a:p>
            <a:pPr lvl="3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5A749-CC9D-154B-3A9E-CAED117AC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327" y="2068210"/>
            <a:ext cx="3970273" cy="308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C10EED-3AA6-46ED-465B-8E11BDA30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0" y="237221"/>
            <a:ext cx="5232400" cy="16626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071A02-A1B5-7A84-A590-01936CEFF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550" y="4050389"/>
            <a:ext cx="3686596" cy="197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5667CB-6FF7-426C-9B30-F4C9C350F46D}"/>
              </a:ext>
            </a:extLst>
          </p:cNvPr>
          <p:cNvCxnSpPr>
            <a:cxnSpLocks/>
          </p:cNvCxnSpPr>
          <p:nvPr/>
        </p:nvCxnSpPr>
        <p:spPr>
          <a:xfrm>
            <a:off x="698500" y="2847154"/>
            <a:ext cx="3530600" cy="14485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572350C-D5F5-5D30-EA80-AB8B52B13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900" y="3492500"/>
            <a:ext cx="1899635" cy="229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53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714D-B0BC-D14B-C13F-5A4C7F8E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50" y="1777370"/>
            <a:ext cx="11228916" cy="55403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1977BB"/>
                </a:solidFill>
              </a:rPr>
              <a:t>Tento slajd je poslední…</a:t>
            </a:r>
            <a:endParaRPr lang="cs-CZ" sz="1400" dirty="0">
              <a:solidFill>
                <a:srgbClr val="1977B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C4D4-872E-C079-6C30-2B5EFCEA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61" y="2395993"/>
            <a:ext cx="11434164" cy="1477328"/>
          </a:xfrm>
        </p:spPr>
        <p:txBody>
          <a:bodyPr/>
          <a:lstStyle/>
          <a:p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1149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	</a:t>
            </a:r>
            <a:r>
              <a:rPr lang="cs-CZ" sz="3600" b="1" dirty="0">
                <a:solidFill>
                  <a:srgbClr val="1977BB"/>
                </a:solidFill>
                <a:cs typeface="Adobe Arabic" pitchFamily="18" charset="-78"/>
              </a:rPr>
              <a:t>DĚKUJI ZA POZORNOST</a:t>
            </a:r>
            <a:endParaRPr lang="cs-CZ" sz="2400" dirty="0">
              <a:solidFill>
                <a:srgbClr val="1977BB"/>
              </a:solidFill>
            </a:endParaRPr>
          </a:p>
          <a:p>
            <a:endParaRPr lang="cs-CZ" sz="2400" dirty="0"/>
          </a:p>
        </p:txBody>
      </p:sp>
      <p:pic>
        <p:nvPicPr>
          <p:cNvPr id="4" name="Picture 7" descr="MMj01782430000[1]">
            <a:extLst>
              <a:ext uri="{FF2B5EF4-FFF2-40B4-BE49-F238E27FC236}">
                <a16:creationId xmlns:a16="http://schemas.microsoft.com/office/drawing/2014/main" id="{43D9B0B4-0F76-1B46-BDD3-C30AFBB6C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15" y="3937907"/>
            <a:ext cx="675986" cy="6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F2E1C-4CC9-317B-C90D-8E3749E0C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17" y="5981321"/>
            <a:ext cx="1720849" cy="5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3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7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5.10827076270510449518E+00&quot;&gt;&lt;m_msothmcolidx val=&quot;0&quot;/&gt;&lt;m_rgb r=&quot;B6&quot; g=&quot;19&quot; b=&quot;47&quot;/&gt;&lt;/elem&gt;&lt;elem m_fUsage=&quot;3.65093978267365448787E+00&quot;&gt;&lt;m_msothmcolidx val=&quot;0&quot;/&gt;&lt;m_rgb r=&quot;4A&quot; g=&quot;A2&quot; b=&quot;2C&quot;/&gt;&lt;/elem&gt;&lt;elem m_fUsage=&quot;5.94681265698574934575E-01&quot;&gt;&lt;m_msothmcolidx val=&quot;0&quot;/&gt;&lt;m_rgb r=&quot;BD&quot; g=&quot;11&quot; b=&quot;3D&quot;/&gt;&lt;/elem&gt;&lt;elem m_fUsage=&quot;2.72465826204074723638E-01&quot;&gt;&lt;m_msothmcolidx val=&quot;0&quot;/&gt;&lt;m_rgb r=&quot;F5&quot; g=&quot;F2&quot; b=&quot;81&quot;/&gt;&lt;/elem&gt;&lt;elem m_fUsage=&quot;6.46108188922667886489E-02&quot;&gt;&lt;m_msothmcolidx val=&quot;0&quot;/&gt;&lt;m_rgb r=&quot;4A&quot; g=&quot;A4&quot; b=&quot;2C&quot;/&gt;&lt;/elem&gt;&lt;elem m_fUsage=&quot;3.09031543826326429714E-02&quot;&gt;&lt;m_msothmcolidx val=&quot;0&quot;/&gt;&lt;m_rgb r=&quot;F4&quot; g=&quot;F0&quot; b=&quot;5B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Sy3PkPEj2GqZdMPdsJ_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Sy3PkPEj2GqZdMPdsJ_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Sy3PkPEj2GqZdMPdsJ_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r6Caa6a1tXEjlgyngB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r6Caa6a1tXEjlgyngB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Sy3PkPEj2GqZdMPdsJ_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Sy3PkPEj2GqZdMPdsJ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Sy3PkPEj2GqZdMPdsJ_A"/>
</p:tagLst>
</file>

<file path=ppt/theme/theme1.xml><?xml version="1.0" encoding="utf-8"?>
<a:theme xmlns:a="http://schemas.openxmlformats.org/drawingml/2006/main" name="Diversity workshop_v2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undfos">
  <a:themeElements>
    <a:clrScheme name="Grundfos colors 01-17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163753"/>
      </a:accent1>
      <a:accent2>
        <a:srgbClr val="1977BB"/>
      </a:accent2>
      <a:accent3>
        <a:srgbClr val="4DBBEB"/>
      </a:accent3>
      <a:accent4>
        <a:srgbClr val="B3E2F7"/>
      </a:accent4>
      <a:accent5>
        <a:srgbClr val="BBBDBF"/>
      </a:accent5>
      <a:accent6>
        <a:srgbClr val="6D7275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fos_16-9.potx" id="{0E08FFB6-0C07-4067-9BEC-07AAC428E070}" vid="{3AE98372-EFEF-4372-BAD7-D7A4DEFA0B52}"/>
    </a:ext>
  </a:extLst>
</a:theme>
</file>

<file path=ppt/theme/theme3.xml><?xml version="1.0" encoding="utf-8"?>
<a:theme xmlns:a="http://schemas.openxmlformats.org/drawingml/2006/main" name="1_Grundfos">
  <a:themeElements>
    <a:clrScheme name="Grundfos colors 01-17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163753"/>
      </a:accent1>
      <a:accent2>
        <a:srgbClr val="1977BB"/>
      </a:accent2>
      <a:accent3>
        <a:srgbClr val="4DBBEB"/>
      </a:accent3>
      <a:accent4>
        <a:srgbClr val="B3E2F7"/>
      </a:accent4>
      <a:accent5>
        <a:srgbClr val="BBBDBF"/>
      </a:accent5>
      <a:accent6>
        <a:srgbClr val="6D7275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fos_16-9.potx" id="{0E08FFB6-0C07-4067-9BEC-07AAC428E070}" vid="{3AE98372-EFEF-4372-BAD7-D7A4DEFA0B52}"/>
    </a:ext>
  </a:extLst>
</a:theme>
</file>

<file path=ppt/theme/theme4.xml><?xml version="1.0" encoding="utf-8"?>
<a:theme xmlns:a="http://schemas.openxmlformats.org/drawingml/2006/main" name="2_Grundfos">
  <a:themeElements>
    <a:clrScheme name="Grundfos colors 01-17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163753"/>
      </a:accent1>
      <a:accent2>
        <a:srgbClr val="1977BB"/>
      </a:accent2>
      <a:accent3>
        <a:srgbClr val="4DBBEB"/>
      </a:accent3>
      <a:accent4>
        <a:srgbClr val="B3E2F7"/>
      </a:accent4>
      <a:accent5>
        <a:srgbClr val="BBBDBF"/>
      </a:accent5>
      <a:accent6>
        <a:srgbClr val="6D7275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fos_16-9.potx" id="{0E08FFB6-0C07-4067-9BEC-07AAC428E070}" vid="{3AE98372-EFEF-4372-BAD7-D7A4DEFA0B52}"/>
    </a:ext>
  </a:extLst>
</a:theme>
</file>

<file path=ppt/theme/theme5.xml><?xml version="1.0" encoding="utf-8"?>
<a:theme xmlns:a="http://schemas.openxmlformats.org/drawingml/2006/main" name="3_Grundfos">
  <a:themeElements>
    <a:clrScheme name="Grundfos colors 01-17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163753"/>
      </a:accent1>
      <a:accent2>
        <a:srgbClr val="1977BB"/>
      </a:accent2>
      <a:accent3>
        <a:srgbClr val="4DBBEB"/>
      </a:accent3>
      <a:accent4>
        <a:srgbClr val="B3E2F7"/>
      </a:accent4>
      <a:accent5>
        <a:srgbClr val="BBBDBF"/>
      </a:accent5>
      <a:accent6>
        <a:srgbClr val="6D7275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fos_16-9.potx" id="{0E08FFB6-0C07-4067-9BEC-07AAC428E070}" vid="{3AE98372-EFEF-4372-BAD7-D7A4DEFA0B52}"/>
    </a:ext>
  </a:extLst>
</a:theme>
</file>

<file path=ppt/theme/theme6.xml><?xml version="1.0" encoding="utf-8"?>
<a:theme xmlns:a="http://schemas.openxmlformats.org/drawingml/2006/main" name="4_Grundfos">
  <a:themeElements>
    <a:clrScheme name="Grundfos colors 01-17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163753"/>
      </a:accent1>
      <a:accent2>
        <a:srgbClr val="1977BB"/>
      </a:accent2>
      <a:accent3>
        <a:srgbClr val="4DBBEB"/>
      </a:accent3>
      <a:accent4>
        <a:srgbClr val="B3E2F7"/>
      </a:accent4>
      <a:accent5>
        <a:srgbClr val="BBBDBF"/>
      </a:accent5>
      <a:accent6>
        <a:srgbClr val="6D7275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fos_16-9.potx" id="{0E08FFB6-0C07-4067-9BEC-07AAC428E070}" vid="{3AE98372-EFEF-4372-BAD7-D7A4DEFA0B52}"/>
    </a:ext>
  </a:extLst>
</a:theme>
</file>

<file path=ppt/theme/theme7.xml><?xml version="1.0" encoding="utf-8"?>
<a:theme xmlns:a="http://schemas.openxmlformats.org/drawingml/2006/main" name="5_Grundfos">
  <a:themeElements>
    <a:clrScheme name="Grundfos colors 01-17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163753"/>
      </a:accent1>
      <a:accent2>
        <a:srgbClr val="1977BB"/>
      </a:accent2>
      <a:accent3>
        <a:srgbClr val="4DBBEB"/>
      </a:accent3>
      <a:accent4>
        <a:srgbClr val="B3E2F7"/>
      </a:accent4>
      <a:accent5>
        <a:srgbClr val="BBBDBF"/>
      </a:accent5>
      <a:accent6>
        <a:srgbClr val="6D7275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fos_16-9.potx" id="{0E08FFB6-0C07-4067-9BEC-07AAC428E070}" vid="{3AE98372-EFEF-4372-BAD7-D7A4DEFA0B52}"/>
    </a:ext>
  </a:extLst>
</a:theme>
</file>

<file path=ppt/theme/theme8.xml><?xml version="1.0" encoding="utf-8"?>
<a:theme xmlns:a="http://schemas.openxmlformats.org/drawingml/2006/main" name="1_Diversity workshop_v2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40c0f3-50bc-4424-9e61-4ef1b86116ce">
      <UserInfo>
        <DisplayName>Petr Jelinek</DisplayName>
        <AccountId>17</AccountId>
        <AccountType/>
      </UserInfo>
    </SharedWithUsers>
    <lcf76f155ced4ddcb4097134ff3c332f xmlns="772c696e-72cc-4cd3-bb28-5fe776f213c7">
      <Terms xmlns="http://schemas.microsoft.com/office/infopath/2007/PartnerControls"/>
    </lcf76f155ced4ddcb4097134ff3c332f>
    <TaxCatchAll xmlns="8640c0f3-50bc-4424-9e61-4ef1b86116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4DA43FD873F42882D47B74B023E41" ma:contentTypeVersion="19" ma:contentTypeDescription="Vytvoří nový dokument" ma:contentTypeScope="" ma:versionID="04bd1610c08e5c026ff37809200e6f0a">
  <xsd:schema xmlns:xsd="http://www.w3.org/2001/XMLSchema" xmlns:xs="http://www.w3.org/2001/XMLSchema" xmlns:p="http://schemas.microsoft.com/office/2006/metadata/properties" xmlns:ns2="772c696e-72cc-4cd3-bb28-5fe776f213c7" xmlns:ns3="8640c0f3-50bc-4424-9e61-4ef1b86116ce" targetNamespace="http://schemas.microsoft.com/office/2006/metadata/properties" ma:root="true" ma:fieldsID="a2523806e91b1489b7430dcf58378c0d" ns2:_="" ns3:_="">
    <xsd:import namespace="772c696e-72cc-4cd3-bb28-5fe776f213c7"/>
    <xsd:import namespace="8640c0f3-50bc-4424-9e61-4ef1b8611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c696e-72cc-4cd3-bb28-5fe776f21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c2ae7835-4693-48eb-aa0e-48a11e210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c0f3-50bc-4424-9e61-4ef1b8611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ee5c-a7c3-48c6-83d8-47f8230ae65f}" ma:internalName="TaxCatchAll" ma:showField="CatchAllData" ma:web="8640c0f3-50bc-4424-9e61-4ef1b8611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7696FF-5695-4085-8800-6BBAFCAD8F8F}">
  <ds:schemaRefs>
    <ds:schemaRef ds:uri="http://schemas.microsoft.com/office/2006/metadata/properties"/>
    <ds:schemaRef ds:uri="http://schemas.microsoft.com/office/infopath/2007/PartnerControls"/>
    <ds:schemaRef ds:uri="a4b78b59-2f0a-418e-a2ae-ddb6021a9e3a"/>
  </ds:schemaRefs>
</ds:datastoreItem>
</file>

<file path=customXml/itemProps2.xml><?xml version="1.0" encoding="utf-8"?>
<ds:datastoreItem xmlns:ds="http://schemas.openxmlformats.org/officeDocument/2006/customXml" ds:itemID="{4E680A5F-1323-457C-8C12-46DBBE9BC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0679AF-E55D-4A75-B945-E617CDD5844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Adobe Arabic</vt:lpstr>
      <vt:lpstr>Arial</vt:lpstr>
      <vt:lpstr>Calibri</vt:lpstr>
      <vt:lpstr>Grundfos TheSans</vt:lpstr>
      <vt:lpstr>Grundfos TheSans V2</vt:lpstr>
      <vt:lpstr>Diversity workshop_v2</vt:lpstr>
      <vt:lpstr>Grundfos</vt:lpstr>
      <vt:lpstr>1_Grundfos</vt:lpstr>
      <vt:lpstr>2_Grundfos</vt:lpstr>
      <vt:lpstr>3_Grundfos</vt:lpstr>
      <vt:lpstr>4_Grundfos</vt:lpstr>
      <vt:lpstr>5_Grundfos</vt:lpstr>
      <vt:lpstr>1_Diversity workshop_v2</vt:lpstr>
      <vt:lpstr>think-cell Slide</vt:lpstr>
      <vt:lpstr>DIGITÁLNÍ MYŠLENÍ &amp;  digitální transformace ■ v čerpací technice  </vt:lpstr>
      <vt:lpstr>GRUNDFOS ■ Dánsko </vt:lpstr>
      <vt:lpstr>PowerPoint Presentation</vt:lpstr>
      <vt:lpstr>PowerPoint Presentation</vt:lpstr>
      <vt:lpstr>ExtraNET</vt:lpstr>
      <vt:lpstr>Komunikace se zákazníky</vt:lpstr>
      <vt:lpstr>Tento slajd je poslední…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needs</dc:title>
  <dc:creator>atolea@grundfos.com</dc:creator>
  <cp:lastModifiedBy>Jiří Tesák</cp:lastModifiedBy>
  <cp:revision>150</cp:revision>
  <dcterms:created xsi:type="dcterms:W3CDTF">2015-10-27T12:40:09Z</dcterms:created>
  <dcterms:modified xsi:type="dcterms:W3CDTF">2026-03-30T06:08:16Z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0x01010077D4DA43FD873F42882D47B74B023E41</vt:lpwstr>
  </property>
</Properties>
</file>