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2" r:id="rId5"/>
    <p:sldId id="277" r:id="rId6"/>
    <p:sldId id="281" r:id="rId7"/>
    <p:sldId id="266" r:id="rId8"/>
    <p:sldId id="302" r:id="rId9"/>
    <p:sldId id="303" r:id="rId10"/>
    <p:sldId id="260" r:id="rId11"/>
    <p:sldId id="300" r:id="rId12"/>
    <p:sldId id="305" r:id="rId13"/>
    <p:sldId id="284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FB7A52-33A4-036C-0D59-EB3417BE84B4}" name="Kysela Jan" initials="JK" userId="S::jan.kysela@skupinadek.onmicrosoft.com::c4e7980f-8656-48fc-9e3d-8f515f19ab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00"/>
    <a:srgbClr val="00B4FF"/>
    <a:srgbClr val="006EFF"/>
    <a:srgbClr val="007FFF"/>
    <a:srgbClr val="E2001A"/>
    <a:srgbClr val="F7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D3B16-C503-4067-93CF-18BC50153590}" v="84" dt="2026-03-25T20:22:56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EF10D29-085C-4536-B77E-8FBD75D13F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EE124F-1E8E-4E8B-9741-8068E46B9F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52DD4-F376-4603-B62A-CA19CE046EE7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358C60-B9B1-4D87-9690-4AE7A39C86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695249-40FB-476E-BCD4-95EADAE0EA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47B8E-CF24-49AD-933C-A82AEDF556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180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9172-C0DD-48EE-95DF-AB829B06A3C1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76E18-59AA-46D4-A815-FC6B4447F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60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53534-16E2-700C-B0EA-7C3D52AA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93C50B2-5751-ADA7-1AC5-0DDC16277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E6C8BC5-8856-D4D0-9BE9-B71908E38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55821A-1705-78D5-A88D-ADCA3E2B2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9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32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2A518-9655-B6ED-96E5-474D0D8E8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DDF8456-240B-4185-E60B-A4020317A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EDBC2CC-D56C-E60C-03E4-AEEC736B1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9D50AB-9F22-DBE5-1AB5-503E7CACB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9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BB682-F8AD-A419-4CED-81556F25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C46488-82C8-2F41-5502-C8FBD4647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84EA572-ED99-B83A-8149-D489EA003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668447-01E6-5EDE-4BD9-68A116608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282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6E18-59AA-46D4-A815-FC6B4447FF7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7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200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0049C-5F53-4F22-97DA-699E0273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CE77AE-AB92-4BA1-AB7B-C1D6B49B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648995-8D57-4B21-A5A6-9A6EABD11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FA429D8-016D-4937-BBB8-7D1ECA149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6810836-1085-436B-8E3A-C4BE20B51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6B38A-9F54-4E8D-8C0E-3009F41E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1DE2557-E14B-40D1-A9DD-4489C10E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C9AC1A0-569B-4A5B-A17A-1E7A7BF3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28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D89240-175C-4AAE-9A80-7B4FA4CF5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202E9A-060C-4288-8B35-17995F25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A53AFB-FB57-4107-9429-3B60A121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131BB6-36F0-4F9C-B90B-C3A4B692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2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2AE20DF-4514-4E4F-B9DE-A6435CF0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C4038E-CB33-4AB9-8BE7-4EF71548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D45429-966E-4337-9248-BCC741CE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14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C9043-699E-4352-85F1-854457B9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09A3A2-D3BA-4ACA-A973-3CDAC526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112BFE0-107C-46B0-852F-EEC705DE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57E6A1-2509-456D-8570-0C11F15A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08EA15-03FC-42CE-AD14-0EB965B2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E7E1DB-43FC-4CF6-A655-8AFBA1CB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476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127D7-79FD-4E3B-9FFA-AD8B16D6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6E19F3-78FC-4D01-9414-F61ABD88E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6E9B10-7435-49E8-81FB-3B667CD02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2ECEA7-FE05-4006-AD07-6C13E590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1C7126-FCA3-4CB1-A447-1F8DD3E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5F2DD8-E024-4386-B713-B2075D0E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78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99E34-E6AE-4833-AE83-069AB0EFA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414920-23E3-448D-B17E-3722C739A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DD7545-1441-4F9A-B189-A6B8DE61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83920D-727C-48A8-A9D1-F5B5369D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23E669-6D92-491A-B326-69A58527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26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207F0A-ADD6-4388-B280-7F2DE1D8E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3CE42C-2EBF-46BE-8A84-C4BA69859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380C7-E62F-4A86-871B-141B78EF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E50403-E135-44F1-A6AE-0497E16C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EF685B-CD3A-4901-85D2-67406265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95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ogo Stavebniny DEK">
            <a:extLst>
              <a:ext uri="{FF2B5EF4-FFF2-40B4-BE49-F238E27FC236}">
                <a16:creationId xmlns:a16="http://schemas.microsoft.com/office/drawing/2014/main" id="{B504C7A8-AE63-788F-72AF-74853BC8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2" y="6448271"/>
            <a:ext cx="1509713" cy="194925"/>
          </a:xfrm>
          <a:prstGeom prst="rect">
            <a:avLst/>
          </a:prstGeo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535AF41A-0FDC-690E-00E3-7B9E2D1F9D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10400159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id="{F6B55200-76B1-6DA9-B0E4-CD795DF33E97}"/>
              </a:ext>
            </a:extLst>
          </p:cNvPr>
          <p:cNvSpPr txBox="1">
            <a:spLocks/>
          </p:cNvSpPr>
          <p:nvPr userDrawn="1"/>
        </p:nvSpPr>
        <p:spPr>
          <a:xfrm>
            <a:off x="9296400" y="648148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900" smtClean="0"/>
              <a:pPr algn="r"/>
              <a:t>‹#›</a:t>
            </a:fld>
            <a:endParaRPr lang="cs-CZ" sz="900" dirty="0"/>
          </a:p>
        </p:txBody>
      </p:sp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D352320C-8009-DFC5-B42D-1BAD013094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966" y="1528234"/>
            <a:ext cx="10396009" cy="4493154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cs-CZ"/>
              <a:t>Odrážky</a:t>
            </a:r>
          </a:p>
        </p:txBody>
      </p:sp>
    </p:spTree>
    <p:extLst>
      <p:ext uri="{BB962C8B-B14F-4D97-AF65-F5344CB8AC3E}">
        <p14:creationId xmlns:p14="http://schemas.microsoft.com/office/powerpoint/2010/main" val="355269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3FA0322-D3F1-A9A1-7FDD-77B8409CBD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 descr="Fotografie prodejny Stavebniny DEK. ">
            <a:extLst>
              <a:ext uri="{FF2B5EF4-FFF2-40B4-BE49-F238E27FC236}">
                <a16:creationId xmlns:a16="http://schemas.microsoft.com/office/drawing/2014/main" id="{8DB4235E-5CF8-F4CF-2B3A-A319EC6AE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2" t="20141" r="8731" b="774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Obrázek 8" descr="Logo Stavebniny DEK">
            <a:extLst>
              <a:ext uri="{FF2B5EF4-FFF2-40B4-BE49-F238E27FC236}">
                <a16:creationId xmlns:a16="http://schemas.microsoft.com/office/drawing/2014/main" id="{B504C7A8-AE63-788F-72AF-74853BC88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40" y="6448271"/>
            <a:ext cx="1483596" cy="194925"/>
          </a:xfrm>
          <a:prstGeom prst="rect">
            <a:avLst/>
          </a:prstGeo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535AF41A-0FDC-690E-00E3-7B9E2D1F9D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10395468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4CF2631E-155D-B1A8-F6DF-855D0BD57C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816" y="1545242"/>
            <a:ext cx="10395468" cy="4641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Odrážky</a:t>
            </a:r>
          </a:p>
        </p:txBody>
      </p:sp>
      <p:sp>
        <p:nvSpPr>
          <p:cNvPr id="4" name="Zástupný symbol pro číslo snímku 4">
            <a:extLst>
              <a:ext uri="{FF2B5EF4-FFF2-40B4-BE49-F238E27FC236}">
                <a16:creationId xmlns:a16="http://schemas.microsoft.com/office/drawing/2014/main" id="{53AE624C-3225-025B-9ABA-1D3BE13D1F85}"/>
              </a:ext>
            </a:extLst>
          </p:cNvPr>
          <p:cNvSpPr txBox="1">
            <a:spLocks/>
          </p:cNvSpPr>
          <p:nvPr userDrawn="1"/>
        </p:nvSpPr>
        <p:spPr>
          <a:xfrm>
            <a:off x="9296400" y="648148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900" smtClean="0">
                <a:solidFill>
                  <a:schemeClr val="bg1"/>
                </a:solidFill>
              </a:rPr>
              <a:pPr algn="r"/>
              <a:t>‹#›</a:t>
            </a:fld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5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3FA0322-D3F1-A9A1-7FDD-77B8409CBD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Logo Stavebniny DEK">
            <a:extLst>
              <a:ext uri="{FF2B5EF4-FFF2-40B4-BE49-F238E27FC236}">
                <a16:creationId xmlns:a16="http://schemas.microsoft.com/office/drawing/2014/main" id="{B504C7A8-AE63-788F-72AF-74853BC88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40" y="6448271"/>
            <a:ext cx="1483596" cy="194925"/>
          </a:xfrm>
          <a:prstGeom prst="rect">
            <a:avLst/>
          </a:prstGeo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535AF41A-0FDC-690E-00E3-7B9E2D1F9D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10395468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4CF2631E-155D-B1A8-F6DF-855D0BD57C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9816" y="1545242"/>
            <a:ext cx="10395468" cy="4641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Odrážky</a:t>
            </a:r>
          </a:p>
        </p:txBody>
      </p:sp>
      <p:sp>
        <p:nvSpPr>
          <p:cNvPr id="2" name="Zástupný symbol pro číslo snímku 4">
            <a:extLst>
              <a:ext uri="{FF2B5EF4-FFF2-40B4-BE49-F238E27FC236}">
                <a16:creationId xmlns:a16="http://schemas.microsoft.com/office/drawing/2014/main" id="{D1CE5E14-998D-79A2-2B56-311199F6B94B}"/>
              </a:ext>
            </a:extLst>
          </p:cNvPr>
          <p:cNvSpPr txBox="1">
            <a:spLocks/>
          </p:cNvSpPr>
          <p:nvPr userDrawn="1"/>
        </p:nvSpPr>
        <p:spPr>
          <a:xfrm>
            <a:off x="9296400" y="648148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900" smtClean="0">
                <a:solidFill>
                  <a:schemeClr val="bg1"/>
                </a:solidFill>
              </a:rPr>
              <a:pPr algn="r"/>
              <a:t>‹#›</a:t>
            </a:fld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80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BC55E342-7D88-4B1A-B612-B8E68165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10395397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pic>
        <p:nvPicPr>
          <p:cNvPr id="4" name="Obrázek 3" descr="Logo Stavebniny DEK">
            <a:extLst>
              <a:ext uri="{FF2B5EF4-FFF2-40B4-BE49-F238E27FC236}">
                <a16:creationId xmlns:a16="http://schemas.microsoft.com/office/drawing/2014/main" id="{CBE7144F-7A40-34EA-D9E8-FCBE4952C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2" y="6448271"/>
            <a:ext cx="1509713" cy="194925"/>
          </a:xfrm>
          <a:prstGeom prst="rect">
            <a:avLst/>
          </a:prstGeom>
        </p:spPr>
      </p:pic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B59C58DC-E34B-6EF2-497A-15B71AA5B4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1527175"/>
            <a:ext cx="5129213" cy="44973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/>
            </a:lvl1pPr>
          </a:lstStyle>
          <a:p>
            <a:r>
              <a:rPr lang="cs-CZ"/>
              <a:t>Text</a:t>
            </a:r>
          </a:p>
        </p:txBody>
      </p:sp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DA2709BA-CEC3-0EEB-5D48-B67AA5A99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966" y="1528234"/>
            <a:ext cx="5039783" cy="4493154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cs-CZ"/>
              <a:t>Odrážky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id="{726A89C5-B242-ED2E-63F0-C49C09B931AF}"/>
              </a:ext>
            </a:extLst>
          </p:cNvPr>
          <p:cNvSpPr txBox="1">
            <a:spLocks/>
          </p:cNvSpPr>
          <p:nvPr userDrawn="1"/>
        </p:nvSpPr>
        <p:spPr>
          <a:xfrm>
            <a:off x="9296400" y="648148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900" smtClean="0"/>
              <a:pPr algn="r"/>
              <a:t>‹#›</a:t>
            </a:fld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104435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BC55E342-7D88-4B1A-B612-B8E68165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5047109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9658920-64BB-400B-85D9-5E237391AA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966" y="1528234"/>
            <a:ext cx="5039783" cy="4493154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cs-CZ"/>
              <a:t>Odrážky</a:t>
            </a:r>
          </a:p>
        </p:txBody>
      </p:sp>
      <p:sp>
        <p:nvSpPr>
          <p:cNvPr id="9" name="Zástupný symbol obrázku 2">
            <a:extLst>
              <a:ext uri="{FF2B5EF4-FFF2-40B4-BE49-F238E27FC236}">
                <a16:creationId xmlns:a16="http://schemas.microsoft.com/office/drawing/2014/main" id="{58E41591-2439-4780-AE16-F256EAC988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244" y="0"/>
            <a:ext cx="6092756" cy="6857999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4" name="Obrázek 3" descr="Logo Stavebniny DEK">
            <a:extLst>
              <a:ext uri="{FF2B5EF4-FFF2-40B4-BE49-F238E27FC236}">
                <a16:creationId xmlns:a16="http://schemas.microsoft.com/office/drawing/2014/main" id="{CBE7144F-7A40-34EA-D9E8-FCBE4952C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2" y="6448271"/>
            <a:ext cx="1509713" cy="1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44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rázku 2">
            <a:extLst>
              <a:ext uri="{FF2B5EF4-FFF2-40B4-BE49-F238E27FC236}">
                <a16:creationId xmlns:a16="http://schemas.microsoft.com/office/drawing/2014/main" id="{58E41591-2439-4780-AE16-F256EAC988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1524000"/>
            <a:ext cx="5014913" cy="449738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pro text 9">
            <a:extLst>
              <a:ext uri="{FF2B5EF4-FFF2-40B4-BE49-F238E27FC236}">
                <a16:creationId xmlns:a16="http://schemas.microsoft.com/office/drawing/2014/main" id="{E0642162-2EBF-BFAD-E163-8BA3F0B066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816" y="866402"/>
            <a:ext cx="10400159" cy="50422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</a:p>
        </p:txBody>
      </p:sp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id="{E5810977-37B6-7E7D-9782-BC1003D1CC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2975" y="1524000"/>
            <a:ext cx="5038725" cy="449738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Obrázek</a:t>
            </a:r>
          </a:p>
        </p:txBody>
      </p:sp>
      <p:pic>
        <p:nvPicPr>
          <p:cNvPr id="2" name="Obrázek 1" descr="Logo Stavebniny DEK">
            <a:extLst>
              <a:ext uri="{FF2B5EF4-FFF2-40B4-BE49-F238E27FC236}">
                <a16:creationId xmlns:a16="http://schemas.microsoft.com/office/drawing/2014/main" id="{B18FE659-1EB9-72F2-ED56-FEC38F095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2" y="6448271"/>
            <a:ext cx="1509713" cy="194925"/>
          </a:xfrm>
          <a:prstGeom prst="rect">
            <a:avLst/>
          </a:prstGeom>
        </p:spPr>
      </p:pic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id="{DB6736E9-B951-8F43-053D-B07822874585}"/>
              </a:ext>
            </a:extLst>
          </p:cNvPr>
          <p:cNvSpPr txBox="1">
            <a:spLocks/>
          </p:cNvSpPr>
          <p:nvPr userDrawn="1"/>
        </p:nvSpPr>
        <p:spPr>
          <a:xfrm>
            <a:off x="9296400" y="648148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900" smtClean="0"/>
              <a:pPr algn="r"/>
              <a:t>‹#›</a:t>
            </a:fld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80289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56F88900-DEBB-4CCA-A990-FDF66744C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36353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87A98-1671-46C8-B5E2-A1F5F01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E2C762-EE13-4381-9BDD-4D02CEE8A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8B95444-464A-4F6D-88B7-BC3B27BD1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5F0BE-FF61-441D-994D-6D3C721B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238B29-BB6D-4EA2-BAC7-9C333AF903DB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0F7C5C-56DB-407F-BE8C-5AAC73E1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27BF8C-8068-4A69-8892-5839D2B6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2017BC-C6CF-451A-B108-F2D4A1D4AD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55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060243B-04BB-4363-84C6-B446C485C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4001"/>
            <a:ext cx="10387013" cy="449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8839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6" r:id="rId3"/>
    <p:sldLayoutId id="2147483669" r:id="rId4"/>
    <p:sldLayoutId id="2147483668" r:id="rId5"/>
    <p:sldLayoutId id="2147483660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3793" userDrawn="1">
          <p15:clr>
            <a:srgbClr val="F26B43"/>
          </p15:clr>
        </p15:guide>
        <p15:guide id="4" orient="horz" pos="962" userDrawn="1">
          <p15:clr>
            <a:srgbClr val="F26B43"/>
          </p15:clr>
        </p15:guide>
        <p15:guide id="5" pos="594" userDrawn="1">
          <p15:clr>
            <a:srgbClr val="F26B43"/>
          </p15:clr>
        </p15:guide>
        <p15:guide id="6" pos="7071" userDrawn="1">
          <p15:clr>
            <a:srgbClr val="F26B43"/>
          </p15:clr>
        </p15:guide>
        <p15:guide id="7" orient="horz" pos="282" userDrawn="1">
          <p15:clr>
            <a:srgbClr val="F26B43"/>
          </p15:clr>
        </p15:guide>
        <p15:guide id="8" orient="horz" pos="7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3C82-DD0E-BA16-2892-28407583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5230D4C-5236-4A99-B197-BB021437E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5" b="16955"/>
          <a:stretch>
            <a:fillRect/>
          </a:stretch>
        </p:blipFill>
        <p:spPr>
          <a:xfrm>
            <a:off x="1" y="0"/>
            <a:ext cx="12191999" cy="3429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40561A7-147C-1B9C-0B36-A89F94EF94E3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588939" y="4196130"/>
            <a:ext cx="9772338" cy="212285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b="1" dirty="0">
                <a:solidFill>
                  <a:schemeClr val="tx1"/>
                </a:solidFill>
                <a:latin typeface="Arial Black"/>
                <a:ea typeface="Segoe UI Black"/>
                <a:cs typeface="Segoe UI"/>
              </a:rPr>
              <a:t>DIGITALIZACE </a:t>
            </a:r>
            <a:br>
              <a:rPr lang="cs-CZ" b="1" dirty="0">
                <a:solidFill>
                  <a:schemeClr val="tx1"/>
                </a:solidFill>
                <a:latin typeface="Arial Black"/>
                <a:ea typeface="Segoe UI Black"/>
                <a:cs typeface="Segoe UI"/>
              </a:rPr>
            </a:br>
            <a:r>
              <a:rPr lang="cs-CZ" b="1" dirty="0">
                <a:solidFill>
                  <a:schemeClr val="tx1"/>
                </a:solidFill>
                <a:latin typeface="Arial Black"/>
                <a:ea typeface="Segoe UI Black"/>
                <a:cs typeface="Segoe UI"/>
              </a:rPr>
              <a:t>V LOGISTICE</a:t>
            </a:r>
          </a:p>
        </p:txBody>
      </p: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E246E853-5239-4582-1557-2668074D55C6}"/>
              </a:ext>
            </a:extLst>
          </p:cNvPr>
          <p:cNvSpPr txBox="1">
            <a:spLocks/>
          </p:cNvSpPr>
          <p:nvPr/>
        </p:nvSpPr>
        <p:spPr>
          <a:xfrm>
            <a:off x="9398000" y="5437274"/>
            <a:ext cx="1926554" cy="937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100"/>
              </a:lnSpc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Adam PETR </a:t>
            </a:r>
          </a:p>
          <a:p>
            <a:pPr marL="0" indent="0" algn="r">
              <a:lnSpc>
                <a:spcPts val="1100"/>
              </a:lnSpc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ředitel divize </a:t>
            </a:r>
          </a:p>
          <a:p>
            <a:pPr marL="0" indent="0" algn="r">
              <a:lnSpc>
                <a:spcPts val="1100"/>
              </a:lnSpc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březen 2026 </a:t>
            </a:r>
          </a:p>
        </p:txBody>
      </p:sp>
      <p:pic>
        <p:nvPicPr>
          <p:cNvPr id="9" name="Obrázek 8" descr="Obsah obrázku Grafika, Písmo, grafický design, červená&#10;&#10;Popis byl vytvořen automaticky">
            <a:extLst>
              <a:ext uri="{FF2B5EF4-FFF2-40B4-BE49-F238E27FC236}">
                <a16:creationId xmlns:a16="http://schemas.microsoft.com/office/drawing/2014/main" id="{E65E8577-D334-978C-0874-BE5FDE21E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406" y="3953132"/>
            <a:ext cx="2199971" cy="11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A87D-D8D5-7E3B-4959-1418361D7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interiér, inženýrství, ocel, budova&#10;&#10;Popis byl vytvořen automaticky">
            <a:extLst>
              <a:ext uri="{FF2B5EF4-FFF2-40B4-BE49-F238E27FC236}">
                <a16:creationId xmlns:a16="http://schemas.microsoft.com/office/drawing/2014/main" id="{7F9A2625-C9DA-3840-F5D5-BBE32ACDF5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1" b="78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818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7142D-430C-5158-01E8-A0B1559A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6131AA1-38CA-00DB-4051-A9DE5F84A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24" b="38010"/>
          <a:stretch/>
        </p:blipFill>
        <p:spPr>
          <a:xfrm>
            <a:off x="1" y="0"/>
            <a:ext cx="12191999" cy="314140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00F75C9-95C7-3BB1-61C5-99F4DFFB2D32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814309" y="3879748"/>
            <a:ext cx="6285457" cy="212285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z="5400">
                <a:solidFill>
                  <a:schemeClr val="tx1"/>
                </a:solidFill>
                <a:latin typeface="Arial Black" panose="020B0A04020102020204" pitchFamily="34" charset="0"/>
              </a:rPr>
              <a:t>Děkuji za pozornost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B88BB9-C623-DA1A-D004-BD3CF6F11F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47" b="2831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Obrázek 4" descr="Obsah obrázku Grafika, Písmo, grafický design, červená&#10;&#10;Popis byl vytvořen automaticky">
            <a:extLst>
              <a:ext uri="{FF2B5EF4-FFF2-40B4-BE49-F238E27FC236}">
                <a16:creationId xmlns:a16="http://schemas.microsoft.com/office/drawing/2014/main" id="{694695E0-15A3-D55D-3309-80AA5CC76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406" y="3953132"/>
            <a:ext cx="2199971" cy="1124706"/>
          </a:xfrm>
          <a:prstGeom prst="rect">
            <a:avLst/>
          </a:prstGeom>
        </p:spPr>
      </p:pic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0D96A0ED-0220-D0F9-07DB-16E0C94932C0}"/>
              </a:ext>
            </a:extLst>
          </p:cNvPr>
          <p:cNvSpPr txBox="1">
            <a:spLocks/>
          </p:cNvSpPr>
          <p:nvPr/>
        </p:nvSpPr>
        <p:spPr>
          <a:xfrm>
            <a:off x="9451137" y="5533928"/>
            <a:ext cx="1926554" cy="937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100"/>
              </a:lnSpc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Adam PETR </a:t>
            </a:r>
          </a:p>
          <a:p>
            <a:pPr marL="0" indent="0" algn="r">
              <a:lnSpc>
                <a:spcPts val="1100"/>
              </a:lnSpc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ředitel divize </a:t>
            </a:r>
          </a:p>
          <a:p>
            <a:pPr marL="0" indent="0" algn="r">
              <a:lnSpc>
                <a:spcPts val="1100"/>
              </a:lnSpc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březen 2026 </a:t>
            </a:r>
          </a:p>
        </p:txBody>
      </p:sp>
    </p:spTree>
    <p:extLst>
      <p:ext uri="{BB962C8B-B14F-4D97-AF65-F5344CB8AC3E}">
        <p14:creationId xmlns:p14="http://schemas.microsoft.com/office/powerpoint/2010/main" val="399294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95F9-2DB5-8F6A-C580-BA64378FD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3">
            <a:extLst>
              <a:ext uri="{FF2B5EF4-FFF2-40B4-BE49-F238E27FC236}">
                <a16:creationId xmlns:a16="http://schemas.microsoft.com/office/drawing/2014/main" id="{4D0B7AF0-F4EE-C7F2-5790-7D0C65C21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7" r="1956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F76BE53-AE03-6F73-E295-D129C7305BE1}"/>
              </a:ext>
            </a:extLst>
          </p:cNvPr>
          <p:cNvSpPr txBox="1">
            <a:spLocks/>
          </p:cNvSpPr>
          <p:nvPr/>
        </p:nvSpPr>
        <p:spPr>
          <a:xfrm>
            <a:off x="951853" y="754818"/>
            <a:ext cx="6021941" cy="1609708"/>
          </a:xfrm>
          <a:prstGeom prst="rect">
            <a:avLst/>
          </a:prstGeom>
          <a:solidFill>
            <a:srgbClr val="E2001A"/>
          </a:solidFill>
        </p:spPr>
        <p:txBody>
          <a:bodyPr lIns="252000" tIns="252000" rIns="252000" bIns="252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4400" b="1" dirty="0">
                <a:latin typeface="+mj-lt"/>
              </a:rPr>
              <a:t>Digitalizace</a:t>
            </a:r>
          </a:p>
          <a:p>
            <a:r>
              <a:rPr lang="cs-CZ" sz="4400" b="1" dirty="0">
                <a:latin typeface="+mj-lt"/>
              </a:rPr>
              <a:t>v logistice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99DE5E8-62F2-F69E-C535-DB58602D3742}"/>
              </a:ext>
            </a:extLst>
          </p:cNvPr>
          <p:cNvSpPr txBox="1"/>
          <p:nvPr/>
        </p:nvSpPr>
        <p:spPr>
          <a:xfrm>
            <a:off x="177554" y="3119344"/>
            <a:ext cx="57882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nahrazení papírových, manuálních a nepropojených procesů digitálními technologiemi a systémy</a:t>
            </a:r>
            <a:r>
              <a:rPr lang="cs-CZ" sz="2800" dirty="0"/>
              <a:t>,</a:t>
            </a:r>
          </a:p>
          <a:p>
            <a:r>
              <a:rPr lang="cs-CZ" sz="2800" dirty="0"/>
              <a:t>aby byl celý tok zboží rychlejší, přesnější a lépe řízený.</a:t>
            </a:r>
          </a:p>
        </p:txBody>
      </p:sp>
    </p:spTree>
    <p:extLst>
      <p:ext uri="{BB962C8B-B14F-4D97-AF65-F5344CB8AC3E}">
        <p14:creationId xmlns:p14="http://schemas.microsoft.com/office/powerpoint/2010/main" val="95511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4575A-C923-FA06-9A6C-BCB25EE7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63FDBD8D-76B3-8E43-86B6-384B8092F59D}"/>
              </a:ext>
            </a:extLst>
          </p:cNvPr>
          <p:cNvSpPr/>
          <p:nvPr/>
        </p:nvSpPr>
        <p:spPr>
          <a:xfrm>
            <a:off x="9186862" y="4526063"/>
            <a:ext cx="2057400" cy="2057400"/>
          </a:xfrm>
          <a:prstGeom prst="ellipse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3100" dirty="0">
                <a:latin typeface="Arial Black" panose="020B0A04020102020204" pitchFamily="34" charset="0"/>
                <a:cs typeface="Arial" panose="020B0604020202020204" pitchFamily="34" charset="0"/>
              </a:rPr>
              <a:t>260</a:t>
            </a:r>
            <a:br>
              <a:rPr lang="cs-CZ" sz="31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mil. Kč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/pobočka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90BC011-286A-A1B0-6A74-AE4BF2D88013}"/>
              </a:ext>
            </a:extLst>
          </p:cNvPr>
          <p:cNvSpPr/>
          <p:nvPr/>
        </p:nvSpPr>
        <p:spPr>
          <a:xfrm>
            <a:off x="9186862" y="2404038"/>
            <a:ext cx="2057400" cy="2057400"/>
          </a:xfrm>
          <a:prstGeom prst="ellipse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3100" dirty="0">
                <a:latin typeface="Arial Black" panose="020B0A04020102020204" pitchFamily="34" charset="0"/>
                <a:cs typeface="Arial" panose="020B0604020202020204" pitchFamily="34" charset="0"/>
              </a:rPr>
              <a:t>100</a:t>
            </a:r>
            <a:br>
              <a:rPr lang="cs-CZ" sz="31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poboček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7BC2D7C-A1E3-2096-4A46-3EB6B426164F}"/>
              </a:ext>
            </a:extLst>
          </p:cNvPr>
          <p:cNvSpPr/>
          <p:nvPr/>
        </p:nvSpPr>
        <p:spPr>
          <a:xfrm>
            <a:off x="836269" y="2404038"/>
            <a:ext cx="2354262" cy="3624127"/>
          </a:xfrm>
          <a:prstGeom prst="roundRect">
            <a:avLst>
              <a:gd name="adj" fmla="val 0"/>
            </a:avLst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/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Obrat v roce 2025 (v mil. Kč)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200" dirty="0">
                <a:latin typeface="Arial Black" panose="020B0A04020102020204" pitchFamily="34" charset="0"/>
                <a:cs typeface="Arial" panose="020B0604020202020204" pitchFamily="34" charset="0"/>
              </a:rPr>
              <a:t>26 000</a:t>
            </a:r>
            <a:endParaRPr lang="cs-CZ" sz="4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81202D7-C1CE-F9CD-B60B-DCD05AA37421}"/>
              </a:ext>
            </a:extLst>
          </p:cNvPr>
          <p:cNvSpPr/>
          <p:nvPr/>
        </p:nvSpPr>
        <p:spPr>
          <a:xfrm>
            <a:off x="3505436" y="2404039"/>
            <a:ext cx="2354262" cy="3617350"/>
          </a:xfrm>
          <a:prstGeom prst="roundRect">
            <a:avLst>
              <a:gd name="adj" fmla="val 0"/>
            </a:avLst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/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Počet zaměstnanců k 1. 3. 2026</a:t>
            </a:r>
            <a:b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200" dirty="0">
                <a:latin typeface="Arial Black" panose="020B0A04020102020204" pitchFamily="34" charset="0"/>
                <a:cs typeface="Arial" panose="020B0604020202020204" pitchFamily="34" charset="0"/>
              </a:rPr>
              <a:t>2 840</a:t>
            </a:r>
            <a:endParaRPr lang="cs-CZ" sz="4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8517ECA-3CB8-85F8-EAAD-BE5047147B8E}"/>
              </a:ext>
            </a:extLst>
          </p:cNvPr>
          <p:cNvSpPr/>
          <p:nvPr/>
        </p:nvSpPr>
        <p:spPr>
          <a:xfrm>
            <a:off x="9144954" y="282013"/>
            <a:ext cx="2057400" cy="2057400"/>
          </a:xfrm>
          <a:prstGeom prst="ellipse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31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33 let</a:t>
            </a:r>
            <a:br>
              <a:rPr lang="cs-CZ" sz="31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trhu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D4F0327-AB6D-DCA3-DE9B-CBC2EC2DDA1F}"/>
              </a:ext>
            </a:extLst>
          </p:cNvPr>
          <p:cNvSpPr txBox="1"/>
          <p:nvPr/>
        </p:nvSpPr>
        <p:spPr>
          <a:xfrm>
            <a:off x="836269" y="1907946"/>
            <a:ext cx="1643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/>
              <a:t>OBRAT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4E50A93-B1F6-FBF3-8884-FD64352A95E3}"/>
              </a:ext>
            </a:extLst>
          </p:cNvPr>
          <p:cNvSpPr txBox="1"/>
          <p:nvPr/>
        </p:nvSpPr>
        <p:spPr>
          <a:xfrm>
            <a:off x="3432363" y="1907945"/>
            <a:ext cx="1643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/>
              <a:t>ZAMĚSTNANCI</a:t>
            </a:r>
          </a:p>
        </p:txBody>
      </p:sp>
      <p:pic>
        <p:nvPicPr>
          <p:cNvPr id="11" name="Obrázek 10" descr="Obsah obrázku Grafika, Písmo, grafický design, červená&#10;&#10;Popis byl vytvořen automaticky">
            <a:extLst>
              <a:ext uri="{FF2B5EF4-FFF2-40B4-BE49-F238E27FC236}">
                <a16:creationId xmlns:a16="http://schemas.microsoft.com/office/drawing/2014/main" id="{C6671B6C-FCC3-186F-9013-348B6F5D0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282013"/>
            <a:ext cx="2199971" cy="11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3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11">
            <a:extLst>
              <a:ext uri="{FF2B5EF4-FFF2-40B4-BE49-F238E27FC236}">
                <a16:creationId xmlns:a16="http://schemas.microsoft.com/office/drawing/2014/main" id="{130BE23B-6B3B-4B0E-9545-D58EC77B6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188" y="397936"/>
            <a:ext cx="5047109" cy="504221"/>
          </a:xfrm>
        </p:spPr>
        <p:txBody>
          <a:bodyPr>
            <a:normAutofit fontScale="92500" lnSpcReduction="10000"/>
          </a:bodyPr>
          <a:lstStyle/>
          <a:p>
            <a:r>
              <a:rPr lang="cs-CZ" sz="3600" dirty="0"/>
              <a:t>Pobočka BRNO</a:t>
            </a:r>
          </a:p>
        </p:txBody>
      </p: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693F550A-7C2F-0AA9-9941-E6F3695E7F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514" y="1363917"/>
            <a:ext cx="5039783" cy="1062566"/>
          </a:xfrm>
        </p:spPr>
        <p:txBody>
          <a:bodyPr>
            <a:normAutofit/>
          </a:bodyPr>
          <a:lstStyle/>
          <a:p>
            <a:r>
              <a:rPr lang="cs-CZ" sz="2800" dirty="0"/>
              <a:t>obrat 1,3 MLD. Kč</a:t>
            </a:r>
          </a:p>
          <a:p>
            <a:r>
              <a:rPr lang="cs-CZ" sz="2800" dirty="0"/>
              <a:t>94 zaměstnanců</a:t>
            </a:r>
          </a:p>
        </p:txBody>
      </p:sp>
      <p:sp>
        <p:nvSpPr>
          <p:cNvPr id="2" name="Zástupný symbol pro číslo snímku 4">
            <a:extLst>
              <a:ext uri="{FF2B5EF4-FFF2-40B4-BE49-F238E27FC236}">
                <a16:creationId xmlns:a16="http://schemas.microsoft.com/office/drawing/2014/main" id="{EE329192-1E95-0F5D-2336-43B1BFEF850E}"/>
              </a:ext>
            </a:extLst>
          </p:cNvPr>
          <p:cNvSpPr txBox="1">
            <a:spLocks/>
          </p:cNvSpPr>
          <p:nvPr/>
        </p:nvSpPr>
        <p:spPr>
          <a:xfrm>
            <a:off x="9296400" y="64516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2017BC-C6CF-451A-B108-F2D4A1D4ADAE}" type="slidenum">
              <a:rPr lang="cs-CZ" sz="1200" smtClean="0"/>
              <a:pPr algn="r"/>
              <a:t>4</a:t>
            </a:fld>
            <a:endParaRPr lang="cs-CZ" sz="1200"/>
          </a:p>
        </p:txBody>
      </p:sp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21BB19E0-583F-3738-1657-06FAC9B0BD2D}"/>
              </a:ext>
            </a:extLst>
          </p:cNvPr>
          <p:cNvSpPr txBox="1">
            <a:spLocks/>
          </p:cNvSpPr>
          <p:nvPr/>
        </p:nvSpPr>
        <p:spPr>
          <a:xfrm>
            <a:off x="828188" y="2675180"/>
            <a:ext cx="4926012" cy="232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Nabídky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Objednávky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Příjem zboží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Výdej zboží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Vratky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Skladové hospodářství (Inventury)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DIGITALIZACE NEREÁLNÉ</a:t>
            </a:r>
          </a:p>
        </p:txBody>
      </p:sp>
      <p:pic>
        <p:nvPicPr>
          <p:cNvPr id="3" name="Zástupný symbol obrázku 15">
            <a:extLst>
              <a:ext uri="{FF2B5EF4-FFF2-40B4-BE49-F238E27FC236}">
                <a16:creationId xmlns:a16="http://schemas.microsoft.com/office/drawing/2014/main" id="{D8DD84D1-46E5-16B8-8D38-7DAE0179E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34" r="30948" b="3546"/>
          <a:stretch/>
        </p:blipFill>
        <p:spPr>
          <a:xfrm>
            <a:off x="7092094" y="0"/>
            <a:ext cx="50999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101EE-DB0B-31FE-8B16-CC7469A3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50A8839F-7040-EFC5-F0F6-26854DA4F464}"/>
              </a:ext>
            </a:extLst>
          </p:cNvPr>
          <p:cNvSpPr/>
          <p:nvPr/>
        </p:nvSpPr>
        <p:spPr>
          <a:xfrm>
            <a:off x="7845275" y="4646190"/>
            <a:ext cx="3285308" cy="1417220"/>
          </a:xfrm>
          <a:custGeom>
            <a:avLst/>
            <a:gdLst/>
            <a:ahLst/>
            <a:cxnLst/>
            <a:rect l="l" t="t" r="r" b="b"/>
            <a:pathLst>
              <a:path w="4927962" h="1889783">
                <a:moveTo>
                  <a:pt x="0" y="0"/>
                </a:moveTo>
                <a:lnTo>
                  <a:pt x="4927962" y="0"/>
                </a:lnTo>
                <a:lnTo>
                  <a:pt x="4927962" y="1889783"/>
                </a:lnTo>
                <a:lnTo>
                  <a:pt x="0" y="188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6224"/>
            </a:stretch>
          </a:blipFill>
        </p:spPr>
        <p:txBody>
          <a:bodyPr/>
          <a:lstStyle/>
          <a:p>
            <a:endParaRPr lang="cs-CZ" sz="2400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BD00B11B-5725-6646-EFA6-CF1FD65BFCE8}"/>
              </a:ext>
            </a:extLst>
          </p:cNvPr>
          <p:cNvGrpSpPr/>
          <p:nvPr/>
        </p:nvGrpSpPr>
        <p:grpSpPr>
          <a:xfrm>
            <a:off x="943623" y="2438300"/>
            <a:ext cx="3285308" cy="3494645"/>
            <a:chOff x="0" y="0"/>
            <a:chExt cx="1297900" cy="122730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6F17C018-C257-8E84-2CBB-0E2C78E943E5}"/>
                </a:ext>
              </a:extLst>
            </p:cNvPr>
            <p:cNvSpPr/>
            <p:nvPr/>
          </p:nvSpPr>
          <p:spPr>
            <a:xfrm>
              <a:off x="0" y="0"/>
              <a:ext cx="1297900" cy="1227303"/>
            </a:xfrm>
            <a:prstGeom prst="roundRect">
              <a:avLst/>
            </a:prstGeom>
            <a:solidFill>
              <a:srgbClr val="E8E8E8"/>
            </a:solidFill>
          </p:spPr>
          <p:txBody>
            <a:bodyPr/>
            <a:lstStyle/>
            <a:p>
              <a:endParaRPr lang="cs-CZ" sz="2400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68659008-ACE3-D468-4370-119A22FF424E}"/>
                </a:ext>
              </a:extLst>
            </p:cNvPr>
            <p:cNvSpPr txBox="1"/>
            <p:nvPr/>
          </p:nvSpPr>
          <p:spPr>
            <a:xfrm>
              <a:off x="0" y="0"/>
              <a:ext cx="1297900" cy="1227302"/>
            </a:xfrm>
            <a:prstGeom prst="round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4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B1C3A52B-47E6-2EE1-5FF3-0E6F78B55575}"/>
              </a:ext>
            </a:extLst>
          </p:cNvPr>
          <p:cNvSpPr/>
          <p:nvPr/>
        </p:nvSpPr>
        <p:spPr>
          <a:xfrm>
            <a:off x="4499482" y="4515726"/>
            <a:ext cx="3046189" cy="1417220"/>
          </a:xfrm>
          <a:custGeom>
            <a:avLst/>
            <a:gdLst/>
            <a:ahLst/>
            <a:cxnLst/>
            <a:rect l="l" t="t" r="r" b="b"/>
            <a:pathLst>
              <a:path w="4927962" h="1889783">
                <a:moveTo>
                  <a:pt x="0" y="0"/>
                </a:moveTo>
                <a:lnTo>
                  <a:pt x="4927962" y="0"/>
                </a:lnTo>
                <a:lnTo>
                  <a:pt x="4927962" y="1889783"/>
                </a:lnTo>
                <a:lnTo>
                  <a:pt x="0" y="188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6224"/>
            </a:stretch>
          </a:blipFill>
        </p:spPr>
        <p:txBody>
          <a:bodyPr/>
          <a:lstStyle/>
          <a:p>
            <a:endParaRPr lang="cs-CZ" sz="2400"/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7271D07D-02AB-E464-C594-6D15C6BBE3EB}"/>
              </a:ext>
            </a:extLst>
          </p:cNvPr>
          <p:cNvGrpSpPr/>
          <p:nvPr/>
        </p:nvGrpSpPr>
        <p:grpSpPr>
          <a:xfrm>
            <a:off x="4508333" y="2438300"/>
            <a:ext cx="3285308" cy="3494645"/>
            <a:chOff x="0" y="0"/>
            <a:chExt cx="1297900" cy="122730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70E4554-E387-019C-6753-F0F14912DE07}"/>
                </a:ext>
              </a:extLst>
            </p:cNvPr>
            <p:cNvSpPr/>
            <p:nvPr/>
          </p:nvSpPr>
          <p:spPr>
            <a:xfrm>
              <a:off x="0" y="0"/>
              <a:ext cx="1297900" cy="1227303"/>
            </a:xfrm>
            <a:prstGeom prst="roundRect">
              <a:avLst/>
            </a:prstGeom>
            <a:grpFill/>
          </p:spPr>
          <p:txBody>
            <a:bodyPr/>
            <a:lstStyle/>
            <a:p>
              <a:endParaRPr lang="cs-CZ" sz="2400"/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9D8ABA8E-0063-9CBC-21A6-39AADAFF3FDD}"/>
                </a:ext>
              </a:extLst>
            </p:cNvPr>
            <p:cNvSpPr txBox="1"/>
            <p:nvPr/>
          </p:nvSpPr>
          <p:spPr>
            <a:xfrm>
              <a:off x="0" y="0"/>
              <a:ext cx="1297900" cy="1227302"/>
            </a:xfrm>
            <a:prstGeom prst="round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4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588DBAAE-53BA-B1F9-AF36-A4FFE196CB36}"/>
              </a:ext>
            </a:extLst>
          </p:cNvPr>
          <p:cNvGrpSpPr/>
          <p:nvPr/>
        </p:nvGrpSpPr>
        <p:grpSpPr>
          <a:xfrm>
            <a:off x="2015349" y="1867774"/>
            <a:ext cx="1033375" cy="1033375"/>
            <a:chOff x="0" y="0"/>
            <a:chExt cx="812800" cy="812800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5215C81-0134-B8D4-B5B7-4DBCF09BAF4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E8E8"/>
            </a:solidFill>
            <a:ln w="66675" cap="sq">
              <a:solidFill>
                <a:srgbClr val="F7F7F7"/>
              </a:solidFill>
              <a:prstDash val="solid"/>
              <a:miter/>
            </a:ln>
          </p:spPr>
          <p:txBody>
            <a:bodyPr/>
            <a:lstStyle/>
            <a:p>
              <a:endParaRPr lang="cs-CZ" sz="2400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C9052515-DFCB-46A1-E7E5-EB678E743348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3069" tIns="43069" rIns="43069" bIns="43069" rtlCol="0" anchor="ctr"/>
            <a:lstStyle/>
            <a:p>
              <a:pPr algn="ctr">
                <a:lnSpc>
                  <a:spcPts val="184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3ABDDDD1-03C7-9857-BD71-152D50E17C8A}"/>
              </a:ext>
            </a:extLst>
          </p:cNvPr>
          <p:cNvGrpSpPr/>
          <p:nvPr/>
        </p:nvGrpSpPr>
        <p:grpSpPr>
          <a:xfrm>
            <a:off x="7989938" y="2438300"/>
            <a:ext cx="3285308" cy="3494645"/>
            <a:chOff x="0" y="0"/>
            <a:chExt cx="1297900" cy="1227302"/>
          </a:xfrm>
          <a:solidFill>
            <a:schemeClr val="accent6">
              <a:lumMod val="75000"/>
            </a:schemeClr>
          </a:solidFill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B6276541-6A67-601E-5C91-B2CDD63FC686}"/>
                </a:ext>
              </a:extLst>
            </p:cNvPr>
            <p:cNvSpPr/>
            <p:nvPr/>
          </p:nvSpPr>
          <p:spPr>
            <a:xfrm>
              <a:off x="0" y="0"/>
              <a:ext cx="1297900" cy="1227303"/>
            </a:xfrm>
            <a:prstGeom prst="flowChartAlternateProcess">
              <a:avLst/>
            </a:prstGeom>
            <a:grpFill/>
          </p:spPr>
          <p:txBody>
            <a:bodyPr/>
            <a:lstStyle/>
            <a:p>
              <a:endParaRPr lang="cs-CZ" sz="2400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50EF8EAA-2E92-3625-7DFC-DB7715376E03}"/>
                </a:ext>
              </a:extLst>
            </p:cNvPr>
            <p:cNvSpPr txBox="1"/>
            <p:nvPr/>
          </p:nvSpPr>
          <p:spPr>
            <a:xfrm>
              <a:off x="0" y="0"/>
              <a:ext cx="1297900" cy="1227302"/>
            </a:xfrm>
            <a:prstGeom prst="flowChartAlternateProcess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4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30">
            <a:extLst>
              <a:ext uri="{FF2B5EF4-FFF2-40B4-BE49-F238E27FC236}">
                <a16:creationId xmlns:a16="http://schemas.microsoft.com/office/drawing/2014/main" id="{4DC05BE0-0654-72A1-9CB8-C90C15B04118}"/>
              </a:ext>
            </a:extLst>
          </p:cNvPr>
          <p:cNvSpPr txBox="1"/>
          <p:nvPr/>
        </p:nvSpPr>
        <p:spPr>
          <a:xfrm>
            <a:off x="1163805" y="3037981"/>
            <a:ext cx="2705977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1600" b="1" spc="16">
                <a:solidFill>
                  <a:srgbClr val="222222"/>
                </a:solidFill>
                <a:latin typeface="Arial" panose="020B0604020202020204" pitchFamily="34" charset="0"/>
                <a:ea typeface="Inter Bold"/>
                <a:cs typeface="Arial" panose="020B0604020202020204" pitchFamily="34" charset="0"/>
                <a:sym typeface="Inter Bold"/>
              </a:rPr>
              <a:t>OBDOBÍ LOVU</a:t>
            </a:r>
            <a:endParaRPr lang="en-US" sz="1600" b="1" spc="16">
              <a:solidFill>
                <a:srgbClr val="222222"/>
              </a:solidFill>
              <a:latin typeface="Arial" panose="020B0604020202020204" pitchFamily="34" charset="0"/>
              <a:ea typeface="Inter Bold"/>
              <a:cs typeface="Arial" panose="020B0604020202020204" pitchFamily="34" charset="0"/>
              <a:sym typeface="Inter Bold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C6F93639-97D3-476C-8671-460FB0E770FA}"/>
              </a:ext>
            </a:extLst>
          </p:cNvPr>
          <p:cNvSpPr txBox="1"/>
          <p:nvPr/>
        </p:nvSpPr>
        <p:spPr>
          <a:xfrm>
            <a:off x="8293930" y="3037981"/>
            <a:ext cx="2705977" cy="607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1600" b="1" spc="16" dirty="0">
                <a:solidFill>
                  <a:schemeClr val="bg1"/>
                </a:solidFill>
                <a:latin typeface="Arial" panose="020B0604020202020204" pitchFamily="34" charset="0"/>
                <a:ea typeface="Inter Bold"/>
                <a:cs typeface="Arial" panose="020B0604020202020204" pitchFamily="34" charset="0"/>
                <a:sym typeface="Inter Bold"/>
              </a:rPr>
              <a:t>ELEKTRONICKÉ ODBAVENÍ</a:t>
            </a:r>
            <a:endParaRPr lang="en-US" sz="1600" b="1" spc="16" dirty="0">
              <a:solidFill>
                <a:schemeClr val="bg1"/>
              </a:solidFill>
              <a:latin typeface="Arial" panose="020B0604020202020204" pitchFamily="34" charset="0"/>
              <a:ea typeface="Inter Bold"/>
              <a:cs typeface="Arial" panose="020B0604020202020204" pitchFamily="34" charset="0"/>
              <a:sym typeface="Inter Bold"/>
            </a:endParaRPr>
          </a:p>
        </p:txBody>
      </p:sp>
      <p:sp>
        <p:nvSpPr>
          <p:cNvPr id="29" name="Freeform 35">
            <a:extLst>
              <a:ext uri="{FF2B5EF4-FFF2-40B4-BE49-F238E27FC236}">
                <a16:creationId xmlns:a16="http://schemas.microsoft.com/office/drawing/2014/main" id="{76891C7E-073C-4106-AD0E-4C59D1FDD085}"/>
              </a:ext>
            </a:extLst>
          </p:cNvPr>
          <p:cNvSpPr/>
          <p:nvPr/>
        </p:nvSpPr>
        <p:spPr>
          <a:xfrm>
            <a:off x="8591672" y="4015107"/>
            <a:ext cx="2042507" cy="1454293"/>
          </a:xfrm>
          <a:custGeom>
            <a:avLst/>
            <a:gdLst/>
            <a:ahLst/>
            <a:cxnLst/>
            <a:rect l="l" t="t" r="r" b="b"/>
            <a:pathLst>
              <a:path w="3063759" h="2181440">
                <a:moveTo>
                  <a:pt x="0" y="0"/>
                </a:moveTo>
                <a:lnTo>
                  <a:pt x="3063759" y="0"/>
                </a:lnTo>
                <a:lnTo>
                  <a:pt x="3063759" y="2181441"/>
                </a:lnTo>
                <a:lnTo>
                  <a:pt x="0" y="2181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4" t="-41853"/>
            </a:stretch>
          </a:blipFill>
        </p:spPr>
        <p:txBody>
          <a:bodyPr/>
          <a:lstStyle/>
          <a:p>
            <a:endParaRPr lang="cs-CZ" sz="2400"/>
          </a:p>
        </p:txBody>
      </p:sp>
      <p:sp>
        <p:nvSpPr>
          <p:cNvPr id="30" name="Freeform 39">
            <a:extLst>
              <a:ext uri="{FF2B5EF4-FFF2-40B4-BE49-F238E27FC236}">
                <a16:creationId xmlns:a16="http://schemas.microsoft.com/office/drawing/2014/main" id="{AA855DCA-6697-9DEA-2F78-AC3403C30E63}"/>
              </a:ext>
            </a:extLst>
          </p:cNvPr>
          <p:cNvSpPr/>
          <p:nvPr/>
        </p:nvSpPr>
        <p:spPr>
          <a:xfrm>
            <a:off x="953151" y="697010"/>
            <a:ext cx="220181" cy="220181"/>
          </a:xfrm>
          <a:custGeom>
            <a:avLst/>
            <a:gdLst/>
            <a:ahLst/>
            <a:cxnLst/>
            <a:rect l="l" t="t" r="r" b="b"/>
            <a:pathLst>
              <a:path w="330271" h="330271">
                <a:moveTo>
                  <a:pt x="0" y="0"/>
                </a:moveTo>
                <a:lnTo>
                  <a:pt x="330271" y="0"/>
                </a:lnTo>
                <a:lnTo>
                  <a:pt x="330271" y="330271"/>
                </a:lnTo>
                <a:lnTo>
                  <a:pt x="0" y="330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240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B1B8B82-01F9-D3C1-3035-B1EB59D11A7B}"/>
              </a:ext>
            </a:extLst>
          </p:cNvPr>
          <p:cNvSpPr txBox="1"/>
          <p:nvPr/>
        </p:nvSpPr>
        <p:spPr>
          <a:xfrm>
            <a:off x="2129211" y="2165628"/>
            <a:ext cx="87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33" b="1"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</a:p>
        </p:txBody>
      </p:sp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070F8975-29DF-EBA6-12CC-5B5911577544}"/>
              </a:ext>
            </a:extLst>
          </p:cNvPr>
          <p:cNvSpPr/>
          <p:nvPr/>
        </p:nvSpPr>
        <p:spPr>
          <a:xfrm>
            <a:off x="3822419" y="1895158"/>
            <a:ext cx="961980" cy="41123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6F64C427-5C53-0B8D-E8B5-C9D270B4F5F6}"/>
              </a:ext>
            </a:extLst>
          </p:cNvPr>
          <p:cNvSpPr/>
          <p:nvPr/>
        </p:nvSpPr>
        <p:spPr>
          <a:xfrm>
            <a:off x="7336213" y="1862782"/>
            <a:ext cx="961980" cy="41123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15">
            <a:extLst>
              <a:ext uri="{FF2B5EF4-FFF2-40B4-BE49-F238E27FC236}">
                <a16:creationId xmlns:a16="http://schemas.microsoft.com/office/drawing/2014/main" id="{037573CC-657C-E712-B5FD-5315836144E8}"/>
              </a:ext>
            </a:extLst>
          </p:cNvPr>
          <p:cNvGrpSpPr/>
          <p:nvPr/>
        </p:nvGrpSpPr>
        <p:grpSpPr>
          <a:xfrm>
            <a:off x="9191425" y="1862782"/>
            <a:ext cx="1033375" cy="1033375"/>
            <a:chOff x="0" y="0"/>
            <a:chExt cx="812800" cy="812800"/>
          </a:xfrm>
        </p:grpSpPr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37171DF-74CB-46F3-FC25-8608D3AB93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91D"/>
            </a:solidFill>
            <a:ln w="66675" cap="sq">
              <a:solidFill>
                <a:srgbClr val="F7F7F7"/>
              </a:solidFill>
              <a:prstDash val="solid"/>
              <a:miter/>
            </a:ln>
          </p:spPr>
          <p:txBody>
            <a:bodyPr/>
            <a:lstStyle/>
            <a:p>
              <a:endParaRPr lang="cs-CZ" sz="2400"/>
            </a:p>
          </p:txBody>
        </p: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6DEE1A01-62E0-2C64-5F74-FF6F5954F1DD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3069" tIns="43069" rIns="43069" bIns="43069" rtlCol="0" anchor="ctr"/>
            <a:lstStyle/>
            <a:p>
              <a:pPr algn="ctr">
                <a:lnSpc>
                  <a:spcPts val="184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35737C9-9FA1-898C-57EC-50730C0F6B64}"/>
              </a:ext>
            </a:extLst>
          </p:cNvPr>
          <p:cNvSpPr txBox="1"/>
          <p:nvPr/>
        </p:nvSpPr>
        <p:spPr>
          <a:xfrm>
            <a:off x="9317692" y="2162254"/>
            <a:ext cx="87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38" name="Vývojový diagram: spojnice 37">
            <a:extLst>
              <a:ext uri="{FF2B5EF4-FFF2-40B4-BE49-F238E27FC236}">
                <a16:creationId xmlns:a16="http://schemas.microsoft.com/office/drawing/2014/main" id="{E0337423-A77A-AF1A-A19A-57B068FDE70F}"/>
              </a:ext>
            </a:extLst>
          </p:cNvPr>
          <p:cNvSpPr/>
          <p:nvPr/>
        </p:nvSpPr>
        <p:spPr>
          <a:xfrm>
            <a:off x="5558289" y="1852013"/>
            <a:ext cx="1052368" cy="1033375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BB2B694-AE07-FB99-FFA6-C75FBF875505}"/>
              </a:ext>
            </a:extLst>
          </p:cNvPr>
          <p:cNvSpPr txBox="1"/>
          <p:nvPr/>
        </p:nvSpPr>
        <p:spPr>
          <a:xfrm>
            <a:off x="5677631" y="2162254"/>
            <a:ext cx="87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33" b="1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13DF4D68-2CFB-1C14-DDD6-102E9807F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151" y="2778285"/>
            <a:ext cx="2287139" cy="3430708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85B10F8-E2CB-006C-293B-52B7F0520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673" y="3667765"/>
            <a:ext cx="2802792" cy="1868528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5A8E0D53-5518-B231-368D-3CF48701B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174" y="3630039"/>
            <a:ext cx="2841188" cy="1894125"/>
          </a:xfrm>
          <a:prstGeom prst="rect">
            <a:avLst/>
          </a:prstGeom>
        </p:spPr>
      </p:pic>
      <p:sp>
        <p:nvSpPr>
          <p:cNvPr id="43" name="Nadpis 6">
            <a:extLst>
              <a:ext uri="{FF2B5EF4-FFF2-40B4-BE49-F238E27FC236}">
                <a16:creationId xmlns:a16="http://schemas.microsoft.com/office/drawing/2014/main" id="{DECC9284-E2DE-161A-7E53-D8D25A50B75F}"/>
              </a:ext>
            </a:extLst>
          </p:cNvPr>
          <p:cNvSpPr txBox="1">
            <a:spLocks/>
          </p:cNvSpPr>
          <p:nvPr/>
        </p:nvSpPr>
        <p:spPr>
          <a:xfrm>
            <a:off x="609600" y="260649"/>
            <a:ext cx="11455153" cy="57606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4000" dirty="0">
                <a:latin typeface="Arial Black"/>
                <a:ea typeface="Segoe UI Black"/>
                <a:cs typeface="Segoe UI"/>
              </a:rPr>
              <a:t>DIGITALIZACE  - VÝVOJ VÝDEJE ZBOŽÍ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FD5F803C-5DEC-E96A-D3B2-126D5169FE93}"/>
              </a:ext>
            </a:extLst>
          </p:cNvPr>
          <p:cNvSpPr txBox="1"/>
          <p:nvPr/>
        </p:nvSpPr>
        <p:spPr>
          <a:xfrm>
            <a:off x="4729222" y="3037981"/>
            <a:ext cx="2705977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1600" b="1" spc="16">
                <a:latin typeface="Arial" panose="020B0604020202020204" pitchFamily="34" charset="0"/>
                <a:ea typeface="Inter Bold"/>
                <a:cs typeface="Arial" panose="020B0604020202020204" pitchFamily="34" charset="0"/>
                <a:sym typeface="Inter Bold"/>
              </a:rPr>
              <a:t>MODERNÍ PRODEJ</a:t>
            </a:r>
            <a:endParaRPr lang="en-US" sz="1600" b="1" spc="16">
              <a:latin typeface="Arial" panose="020B0604020202020204" pitchFamily="34" charset="0"/>
              <a:ea typeface="Inter Bold"/>
              <a:cs typeface="Arial" panose="020B0604020202020204" pitchFamily="34" charset="0"/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255168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6C6DA-9950-6DDC-B68A-EE265C27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9">
            <a:extLst>
              <a:ext uri="{FF2B5EF4-FFF2-40B4-BE49-F238E27FC236}">
                <a16:creationId xmlns:a16="http://schemas.microsoft.com/office/drawing/2014/main" id="{2FA426C5-69ED-16CD-B7A7-CF38EA9CB329}"/>
              </a:ext>
            </a:extLst>
          </p:cNvPr>
          <p:cNvSpPr/>
          <p:nvPr/>
        </p:nvSpPr>
        <p:spPr>
          <a:xfrm>
            <a:off x="953151" y="697010"/>
            <a:ext cx="220181" cy="220181"/>
          </a:xfrm>
          <a:custGeom>
            <a:avLst/>
            <a:gdLst/>
            <a:ahLst/>
            <a:cxnLst/>
            <a:rect l="l" t="t" r="r" b="b"/>
            <a:pathLst>
              <a:path w="330271" h="330271">
                <a:moveTo>
                  <a:pt x="0" y="0"/>
                </a:moveTo>
                <a:lnTo>
                  <a:pt x="330271" y="0"/>
                </a:lnTo>
                <a:lnTo>
                  <a:pt x="330271" y="330271"/>
                </a:lnTo>
                <a:lnTo>
                  <a:pt x="0" y="33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2400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334770" y="353724"/>
            <a:ext cx="11518563" cy="4790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Arial Black"/>
                <a:ea typeface="Segoe UI Black"/>
                <a:cs typeface="Segoe UI"/>
              </a:rPr>
              <a:t>Unikátní odbavení zákazníka (ONE STOP SYSTÉM)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2"/>
          <a:stretch/>
        </p:blipFill>
        <p:spPr bwMode="auto">
          <a:xfrm>
            <a:off x="334770" y="1124745"/>
            <a:ext cx="11579653" cy="498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2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93294344-4905-4DC0-BB14-6D6CD05C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553" y="385053"/>
            <a:ext cx="10395397" cy="504221"/>
          </a:xfrm>
        </p:spPr>
        <p:txBody>
          <a:bodyPr/>
          <a:lstStyle/>
          <a:p>
            <a:r>
              <a:rPr lang="cs-CZ" dirty="0"/>
              <a:t>KDE TO VŠECHNO ZAČÍNÁ !</a:t>
            </a:r>
          </a:p>
        </p:txBody>
      </p:sp>
      <p:pic>
        <p:nvPicPr>
          <p:cNvPr id="6" name="Obrázek 5" descr="Obsah obrázku keramika, design">
            <a:extLst>
              <a:ext uri="{FF2B5EF4-FFF2-40B4-BE49-F238E27FC236}">
                <a16:creationId xmlns:a16="http://schemas.microsoft.com/office/drawing/2014/main" id="{46E8038A-1AFE-5EE6-579F-5831960C2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r="26896"/>
          <a:stretch>
            <a:fillRect/>
          </a:stretch>
        </p:blipFill>
        <p:spPr>
          <a:xfrm>
            <a:off x="7069395" y="1221492"/>
            <a:ext cx="3146321" cy="40144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A0B319-9062-CB50-D8F4-9A005DA85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95" y1="32031" x2="62695" y2="32031"/>
                        <a14:foregroundMark x1="58398" y1="66667" x2="58398" y2="66667"/>
                        <a14:foregroundMark x1="59277" y1="64518" x2="59277" y2="64518"/>
                        <a14:foregroundMark x1="65723" y1="62695" x2="65723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83" y="488493"/>
            <a:ext cx="4134492" cy="625643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3594588-BB41-ECE1-DFC7-713F2943A46F}"/>
              </a:ext>
            </a:extLst>
          </p:cNvPr>
          <p:cNvSpPr txBox="1"/>
          <p:nvPr/>
        </p:nvSpPr>
        <p:spPr>
          <a:xfrm>
            <a:off x="2551498" y="5754061"/>
            <a:ext cx="2851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ČTEČKA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8682679-0AAD-3DE0-D1CF-CE19B70FDDBB}"/>
              </a:ext>
            </a:extLst>
          </p:cNvPr>
          <p:cNvSpPr txBox="1"/>
          <p:nvPr/>
        </p:nvSpPr>
        <p:spPr>
          <a:xfrm>
            <a:off x="8327922" y="57540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KÓD</a:t>
            </a:r>
          </a:p>
        </p:txBody>
      </p:sp>
    </p:spTree>
    <p:extLst>
      <p:ext uri="{BB962C8B-B14F-4D97-AF65-F5344CB8AC3E}">
        <p14:creationId xmlns:p14="http://schemas.microsoft.com/office/powerpoint/2010/main" val="2903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6A4A-7E07-F166-B571-C5F404101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EF6BD592-0E02-99EF-115A-EBD6F0ADD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082" y="636737"/>
            <a:ext cx="7196266" cy="3496362"/>
          </a:xfrm>
        </p:spPr>
        <p:txBody>
          <a:bodyPr>
            <a:normAutofit/>
          </a:bodyPr>
          <a:lstStyle/>
          <a:p>
            <a:r>
              <a:rPr lang="cs-CZ" sz="3600" dirty="0"/>
              <a:t>REZERVAČNÍ SYSTÉM VYKLÁDKY NA POBOČCE</a:t>
            </a:r>
          </a:p>
        </p:txBody>
      </p:sp>
      <p:pic>
        <p:nvPicPr>
          <p:cNvPr id="8" name="Picture 3" descr="\\fileserver\data-mkt\!Zakázky\2024\MKT-019765_Stavebniny DEK - prezentace na konferenci hromadná - POKRAČOVÁNÍ\Grafika\Tomáš Rozsíval\foto kamion\kamion.jpg">
            <a:extLst>
              <a:ext uri="{FF2B5EF4-FFF2-40B4-BE49-F238E27FC236}">
                <a16:creationId xmlns:a16="http://schemas.microsoft.com/office/drawing/2014/main" id="{04A80A25-FAC2-062B-64F0-D926301B8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 bwMode="auto">
          <a:xfrm>
            <a:off x="286082" y="2641345"/>
            <a:ext cx="11738770" cy="357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1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EB7AC-A931-82A3-5D19-460D05340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9C3BFAD8-25B5-DB72-A1FF-A6C95B7B7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s-CZ" dirty="0"/>
              <a:t>DIGITALIZACE v dalších procesech</a:t>
            </a:r>
          </a:p>
        </p:txBody>
      </p:sp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87112108-A4E2-8691-0DFD-2044982275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16" y="2359287"/>
            <a:ext cx="7242468" cy="4493154"/>
          </a:xfrm>
        </p:spPr>
        <p:txBody>
          <a:bodyPr/>
          <a:lstStyle/>
          <a:p>
            <a:r>
              <a:rPr lang="cs-CZ" sz="2800" dirty="0"/>
              <a:t>POPTÁVKY a NABÍDKY s využitím AI</a:t>
            </a:r>
          </a:p>
          <a:p>
            <a:r>
              <a:rPr lang="cs-CZ" sz="2800" dirty="0"/>
              <a:t>sdílení skladové dostupnosti (FEED)</a:t>
            </a:r>
          </a:p>
          <a:p>
            <a:r>
              <a:rPr lang="cs-CZ" sz="2800" dirty="0"/>
              <a:t>AUTOMATICKÉ OBJEDNÁVÁNÍ</a:t>
            </a:r>
          </a:p>
          <a:p>
            <a:r>
              <a:rPr lang="cs-CZ" sz="2800" dirty="0"/>
              <a:t>FAKTURACE a PŘÍJEM ZBOŽÍ přes EDI </a:t>
            </a:r>
          </a:p>
          <a:p>
            <a:r>
              <a:rPr lang="cs-CZ" sz="2800" dirty="0"/>
              <a:t>MOBILNÍ APLIKACE</a:t>
            </a:r>
            <a:r>
              <a:rPr lang="cs-CZ" dirty="0"/>
              <a:t>  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77B355C-DB80-046F-712B-39F9F4004535}"/>
              </a:ext>
            </a:extLst>
          </p:cNvPr>
          <p:cNvSpPr txBox="1"/>
          <p:nvPr/>
        </p:nvSpPr>
        <p:spPr>
          <a:xfrm>
            <a:off x="848182" y="254300"/>
            <a:ext cx="2862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0">
                <a:latin typeface="Arial" panose="020B0604020202020204" pitchFamily="34" charset="0"/>
                <a:cs typeface="Arial" panose="020B0604020202020204" pitchFamily="34" charset="0"/>
              </a:rPr>
              <a:t>Název kapitoly</a:t>
            </a:r>
          </a:p>
        </p:txBody>
      </p:sp>
      <p:pic>
        <p:nvPicPr>
          <p:cNvPr id="6" name="Obrázek 5" descr="Obsah obrázku text, Mobilní telefon, Mobilní zařízení, Přenosné komunikační zařízení&#10;&#10;Obsah generovaný pomocí AI může být nesprávný.">
            <a:extLst>
              <a:ext uri="{FF2B5EF4-FFF2-40B4-BE49-F238E27FC236}">
                <a16:creationId xmlns:a16="http://schemas.microsoft.com/office/drawing/2014/main" id="{B7436960-1D7A-93E2-163D-8C94D618B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19">
            <a:off x="7799700" y="1711822"/>
            <a:ext cx="4225839" cy="45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529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 2013 –⁠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1" id="{152E0E50-3A6E-4F4C-93D3-DDD7E3278C2D}" vid="{6D3E1026-7697-450A-9417-EC1527CCAA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D4DA43FD873F42882D47B74B023E41" ma:contentTypeVersion="19" ma:contentTypeDescription="Vytvoří nový dokument" ma:contentTypeScope="" ma:versionID="04bd1610c08e5c026ff37809200e6f0a">
  <xsd:schema xmlns:xsd="http://www.w3.org/2001/XMLSchema" xmlns:xs="http://www.w3.org/2001/XMLSchema" xmlns:p="http://schemas.microsoft.com/office/2006/metadata/properties" xmlns:ns2="772c696e-72cc-4cd3-bb28-5fe776f213c7" xmlns:ns3="8640c0f3-50bc-4424-9e61-4ef1b86116ce" targetNamespace="http://schemas.microsoft.com/office/2006/metadata/properties" ma:root="true" ma:fieldsID="a2523806e91b1489b7430dcf58378c0d" ns2:_="" ns3:_="">
    <xsd:import namespace="772c696e-72cc-4cd3-bb28-5fe776f213c7"/>
    <xsd:import namespace="8640c0f3-50bc-4424-9e61-4ef1b86116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c696e-72cc-4cd3-bb28-5fe776f213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c2ae7835-4693-48eb-aa0e-48a11e210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0c0f3-50bc-4424-9e61-4ef1b86116c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99ee5c-a7c3-48c6-83d8-47f8230ae65f}" ma:internalName="TaxCatchAll" ma:showField="CatchAllData" ma:web="8640c0f3-50bc-4424-9e61-4ef1b86116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2c696e-72cc-4cd3-bb28-5fe776f213c7">
      <Terms xmlns="http://schemas.microsoft.com/office/infopath/2007/PartnerControls"/>
    </lcf76f155ced4ddcb4097134ff3c332f>
    <TaxCatchAll xmlns="8640c0f3-50bc-4424-9e61-4ef1b86116ce" xsi:nil="true"/>
  </documentManagement>
</p:properties>
</file>

<file path=customXml/itemProps1.xml><?xml version="1.0" encoding="utf-8"?>
<ds:datastoreItem xmlns:ds="http://schemas.openxmlformats.org/officeDocument/2006/customXml" ds:itemID="{D67189B6-A0ED-4C44-81F1-7BBD36A1B4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51BFBF-D7DD-4B1C-BC0A-4631C9275A98}"/>
</file>

<file path=customXml/itemProps3.xml><?xml version="1.0" encoding="utf-8"?>
<ds:datastoreItem xmlns:ds="http://schemas.openxmlformats.org/officeDocument/2006/customXml" ds:itemID="{A24F4E5E-EB3F-4B46-BE62-7EDCC91B8DE0}">
  <ds:schemaRefs>
    <ds:schemaRef ds:uri="5ff1acb4-dcf2-4309-879b-f6aa5ff6358f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Sablona_prezentace_DEK_STAVEBNINY_2025 předělaná v1</Template>
  <TotalTime>4255</TotalTime>
  <Words>180</Words>
  <Application>Microsoft Office PowerPoint</Application>
  <PresentationFormat>Širokoúhlá obrazovka</PresentationFormat>
  <Paragraphs>57</Paragraphs>
  <Slides>11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Aptos</vt:lpstr>
      <vt:lpstr>Arial</vt:lpstr>
      <vt:lpstr>Arial Black</vt:lpstr>
      <vt:lpstr>Calibri</vt:lpstr>
      <vt:lpstr>Motiv Office</vt:lpstr>
      <vt:lpstr>DIGITALIZACE  V LOGISTICE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Kysela Jan</dc:creator>
  <cp:lastModifiedBy>Adam Petr</cp:lastModifiedBy>
  <cp:revision>11</cp:revision>
  <dcterms:created xsi:type="dcterms:W3CDTF">2024-12-19T13:53:42Z</dcterms:created>
  <dcterms:modified xsi:type="dcterms:W3CDTF">2026-03-26T09:32:33Z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0x01010077D4DA43FD873F42882D47B74B023E41</vt:lpwstr>
  </property>
</Properties>
</file>