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60" r:id="rId8"/>
    <p:sldId id="263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jpg"/><Relationship Id="rId2" Type="http://schemas.openxmlformats.org/officeDocument/2006/relationships/hyperlink" Target="https://my.matterport.com/show/?m=xMTjZ8yDXPd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g"/><Relationship Id="rId5" Type="http://schemas.openxmlformats.org/officeDocument/2006/relationships/image" Target="../media/image5.png"/><Relationship Id="rId4" Type="http://schemas.openxmlformats.org/officeDocument/2006/relationships/hyperlink" Target="https://3dvisit.esl.cz/03_E-laborator_v3_web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AE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AFAFA"/>
                </a:solidFill>
              </a:rPr>
              <a:t>e‑INVYSYS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27068" y="914400"/>
            <a:ext cx="4889865" cy="32624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23000A"/>
                </a:solidFill>
              </a:defRPr>
            </a:pPr>
            <a:endParaRPr lang="cs-CZ" sz="4000" dirty="0"/>
          </a:p>
          <a:p>
            <a:pPr algn="ctr">
              <a:defRPr sz="3600" b="1">
                <a:solidFill>
                  <a:srgbClr val="23000A"/>
                </a:solidFill>
              </a:defRPr>
            </a:pPr>
            <a:r>
              <a:rPr sz="4000" dirty="0" err="1"/>
              <a:t>Virtuální</a:t>
            </a:r>
            <a:r>
              <a:rPr sz="4000" dirty="0"/>
              <a:t> </a:t>
            </a:r>
            <a:r>
              <a:rPr sz="4000" dirty="0" err="1"/>
              <a:t>prohlídka</a:t>
            </a:r>
            <a:endParaRPr lang="cs-CZ" sz="4000" dirty="0"/>
          </a:p>
          <a:p>
            <a:pPr algn="ctr">
              <a:defRPr sz="3600" b="1">
                <a:solidFill>
                  <a:srgbClr val="23000A"/>
                </a:solidFill>
              </a:defRPr>
            </a:pPr>
            <a:r>
              <a:rPr lang="cs-CZ" sz="2400" dirty="0"/>
              <a:t>jako </a:t>
            </a:r>
            <a:r>
              <a:rPr sz="2400" dirty="0" err="1"/>
              <a:t>součást</a:t>
            </a:r>
            <a:r>
              <a:rPr sz="2400" dirty="0"/>
              <a:t> e‑INVYSYS</a:t>
            </a:r>
            <a:endParaRPr lang="cs-CZ" sz="2400" dirty="0"/>
          </a:p>
          <a:p>
            <a:pPr algn="ctr">
              <a:defRPr sz="3600" b="1">
                <a:solidFill>
                  <a:srgbClr val="23000A"/>
                </a:solidFill>
              </a:defRPr>
            </a:pPr>
            <a:endParaRPr lang="cs-CZ" sz="4000" dirty="0"/>
          </a:p>
          <a:p>
            <a:pPr algn="ctr">
              <a:defRPr sz="3600" b="1">
                <a:solidFill>
                  <a:srgbClr val="23000A"/>
                </a:solidFill>
              </a:defRPr>
            </a:pPr>
            <a:endParaRPr sz="4000" dirty="0"/>
          </a:p>
          <a:p>
            <a:pPr algn="ctr">
              <a:defRPr sz="2000">
                <a:solidFill>
                  <a:srgbClr val="787878"/>
                </a:solidFill>
              </a:defRPr>
            </a:pPr>
            <a:r>
              <a:rPr sz="2200" dirty="0" err="1"/>
              <a:t>Digitální</a:t>
            </a:r>
            <a:r>
              <a:rPr sz="2200" dirty="0"/>
              <a:t> </a:t>
            </a:r>
            <a:r>
              <a:rPr sz="2200" dirty="0" err="1"/>
              <a:t>myšlení</a:t>
            </a:r>
            <a:r>
              <a:rPr sz="2200" dirty="0"/>
              <a:t> - </a:t>
            </a:r>
            <a:r>
              <a:rPr sz="2200" dirty="0" err="1"/>
              <a:t>škola</a:t>
            </a:r>
            <a:r>
              <a:rPr sz="2200" dirty="0"/>
              <a:t> a </a:t>
            </a:r>
            <a:r>
              <a:rPr sz="2200" dirty="0" err="1"/>
              <a:t>stavebnictví</a:t>
            </a:r>
            <a:r>
              <a:rPr sz="2200" dirty="0"/>
              <a:t> 4.0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8083" y="5635823"/>
            <a:ext cx="278525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23000A"/>
                </a:solidFill>
              </a:defRPr>
            </a:pPr>
            <a:r>
              <a:rPr dirty="0"/>
              <a:t>Jan Novotný, E S L, a.s. | 2</a:t>
            </a:r>
            <a:r>
              <a:rPr lang="cs-CZ" dirty="0"/>
              <a:t>6</a:t>
            </a:r>
            <a:r>
              <a:rPr dirty="0"/>
              <a:t>. 3.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6492240"/>
            <a:ext cx="6400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787878"/>
                </a:solidFill>
              </a:defRPr>
            </a:pPr>
            <a:r>
              <a:t>E S L, a.s. | e‑INVYSYS</a:t>
            </a:r>
          </a:p>
        </p:txBody>
      </p:sp>
      <p:pic>
        <p:nvPicPr>
          <p:cNvPr id="6" name="Picture 5" descr="ESL_logo_rgb_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2440" y="6355080"/>
            <a:ext cx="868680" cy="399593"/>
          </a:xfrm>
          <a:prstGeom prst="rect">
            <a:avLst/>
          </a:prstGeom>
        </p:spPr>
      </p:pic>
      <p:pic>
        <p:nvPicPr>
          <p:cNvPr id="7" name="Picture 6" descr="LOGO_INVYSYS_BezPozad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1303" y="6355080"/>
            <a:ext cx="1063977" cy="3995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AE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AFAFA"/>
                </a:solidFill>
              </a:rPr>
              <a:t>e‑INVYSYS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422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3000A"/>
                </a:solidFill>
              </a:defRPr>
            </a:pPr>
            <a:r>
              <a:rPr sz="3200" dirty="0" err="1"/>
              <a:t>Kontext</a:t>
            </a:r>
            <a:r>
              <a:rPr sz="3200" dirty="0"/>
              <a:t>: INVYSYS — </a:t>
            </a:r>
            <a:r>
              <a:rPr sz="3200" dirty="0" err="1"/>
              <a:t>interaktivní</a:t>
            </a:r>
            <a:r>
              <a:rPr sz="3200" dirty="0"/>
              <a:t> </a:t>
            </a:r>
            <a:r>
              <a:rPr sz="3200" dirty="0" err="1"/>
              <a:t>výukový</a:t>
            </a:r>
            <a:r>
              <a:rPr sz="3200" dirty="0"/>
              <a:t> </a:t>
            </a:r>
            <a:r>
              <a:rPr sz="3200" dirty="0" err="1"/>
              <a:t>systém</a:t>
            </a:r>
            <a:endParaRPr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31519" y="1645920"/>
            <a:ext cx="760917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INVYSYS = </a:t>
            </a:r>
            <a:r>
              <a:rPr sz="2200" dirty="0" err="1"/>
              <a:t>Moduly</a:t>
            </a:r>
            <a:r>
              <a:rPr sz="2200" dirty="0"/>
              <a:t> </a:t>
            </a:r>
            <a:r>
              <a:rPr sz="2200" dirty="0" err="1"/>
              <a:t>znázorňující</a:t>
            </a:r>
            <a:r>
              <a:rPr sz="2200" dirty="0"/>
              <a:t> </a:t>
            </a:r>
            <a:r>
              <a:rPr sz="2200" dirty="0" err="1"/>
              <a:t>reálné</a:t>
            </a:r>
            <a:r>
              <a:rPr sz="2200" dirty="0"/>
              <a:t> </a:t>
            </a:r>
            <a:r>
              <a:rPr sz="2200" dirty="0" err="1"/>
              <a:t>prvky</a:t>
            </a:r>
            <a:r>
              <a:rPr sz="2200" dirty="0"/>
              <a:t> </a:t>
            </a:r>
            <a:r>
              <a:rPr sz="2200" dirty="0" err="1"/>
              <a:t>soustav</a:t>
            </a:r>
            <a:r>
              <a:rPr lang="cs-CZ" sz="2200" dirty="0"/>
              <a:t> (</a:t>
            </a:r>
            <a:r>
              <a:rPr sz="2200" dirty="0" err="1"/>
              <a:t>vytápění</a:t>
            </a:r>
            <a:r>
              <a:rPr sz="2200" dirty="0"/>
              <a:t>, ZTI</a:t>
            </a:r>
            <a:r>
              <a:rPr lang="cs-CZ" sz="2200" dirty="0"/>
              <a:t>,</a:t>
            </a:r>
            <a:r>
              <a:rPr sz="2200" dirty="0"/>
              <a:t> </a:t>
            </a:r>
            <a:r>
              <a:rPr sz="2200" dirty="0" err="1"/>
              <a:t>plynovody</a:t>
            </a:r>
            <a:r>
              <a:rPr lang="cs-CZ" sz="2200" dirty="0"/>
              <a:t>…).</a:t>
            </a:r>
            <a:br>
              <a:rPr lang="cs-CZ" sz="2200" dirty="0"/>
            </a:br>
            <a:endParaRPr sz="2200" dirty="0"/>
          </a:p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R</a:t>
            </a:r>
            <a:r>
              <a:rPr sz="2200" dirty="0" err="1"/>
              <a:t>ozebíratelná</a:t>
            </a:r>
            <a:r>
              <a:rPr sz="2200" dirty="0"/>
              <a:t> </a:t>
            </a:r>
            <a:r>
              <a:rPr sz="2200" dirty="0" err="1"/>
              <a:t>varianta</a:t>
            </a:r>
            <a:r>
              <a:rPr sz="2200" dirty="0"/>
              <a:t> </a:t>
            </a:r>
            <a:r>
              <a:rPr lang="cs-CZ" sz="2200" dirty="0"/>
              <a:t>nebo</a:t>
            </a:r>
            <a:r>
              <a:rPr sz="2200" dirty="0"/>
              <a:t> </a:t>
            </a:r>
            <a:r>
              <a:rPr sz="2200" dirty="0" err="1"/>
              <a:t>funkční</a:t>
            </a:r>
            <a:r>
              <a:rPr sz="2200" dirty="0"/>
              <a:t> </a:t>
            </a:r>
            <a:r>
              <a:rPr sz="2200" dirty="0" err="1"/>
              <a:t>soustava</a:t>
            </a:r>
            <a:r>
              <a:rPr lang="cs-CZ" sz="2200" dirty="0"/>
              <a:t>.</a:t>
            </a:r>
            <a:br>
              <a:rPr lang="cs-CZ" sz="2200" dirty="0"/>
            </a:br>
            <a:endParaRPr sz="2200" dirty="0"/>
          </a:p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Studentům</a:t>
            </a:r>
            <a:r>
              <a:rPr sz="2200" dirty="0"/>
              <a:t> </a:t>
            </a:r>
            <a:r>
              <a:rPr sz="2200" dirty="0" err="1"/>
              <a:t>dává</a:t>
            </a:r>
            <a:r>
              <a:rPr sz="2200" dirty="0"/>
              <a:t> </a:t>
            </a:r>
            <a:r>
              <a:rPr sz="2200" dirty="0" err="1"/>
              <a:t>možnost</a:t>
            </a:r>
            <a:r>
              <a:rPr sz="2200" dirty="0"/>
              <a:t> </a:t>
            </a:r>
            <a:r>
              <a:rPr sz="2200" dirty="0" err="1"/>
              <a:t>pochopit</a:t>
            </a:r>
            <a:r>
              <a:rPr sz="2200" dirty="0"/>
              <a:t> </a:t>
            </a:r>
            <a:r>
              <a:rPr sz="2200" dirty="0" err="1"/>
              <a:t>zapojení</a:t>
            </a:r>
            <a:r>
              <a:rPr sz="2200" dirty="0"/>
              <a:t>, </a:t>
            </a:r>
            <a:r>
              <a:rPr sz="2200" dirty="0" err="1"/>
              <a:t>komponenty</a:t>
            </a:r>
            <a:r>
              <a:rPr sz="2200" dirty="0"/>
              <a:t> </a:t>
            </a:r>
            <a:br>
              <a:rPr lang="cs-CZ" sz="2200" dirty="0"/>
            </a:br>
            <a:r>
              <a:rPr sz="2200" dirty="0"/>
              <a:t>a</a:t>
            </a:r>
            <a:r>
              <a:rPr lang="cs-CZ" sz="2200" dirty="0"/>
              <a:t> </a:t>
            </a:r>
            <a:r>
              <a:rPr sz="2200" dirty="0" err="1"/>
              <a:t>provoz</a:t>
            </a:r>
            <a:r>
              <a:rPr sz="2200" dirty="0"/>
              <a:t> v </a:t>
            </a:r>
            <a:r>
              <a:rPr sz="2200" dirty="0" err="1"/>
              <a:t>bezpečném</a:t>
            </a:r>
            <a:r>
              <a:rPr sz="2200" dirty="0"/>
              <a:t> </a:t>
            </a:r>
            <a:r>
              <a:rPr sz="2200" dirty="0" err="1"/>
              <a:t>prostředí</a:t>
            </a:r>
            <a:r>
              <a:rPr lang="cs-CZ" sz="2200" dirty="0"/>
              <a:t>, získává montážní návyky.</a:t>
            </a:r>
            <a:br>
              <a:rPr lang="cs-CZ" sz="2200" dirty="0"/>
            </a:br>
            <a:endParaRPr sz="2200" dirty="0"/>
          </a:p>
          <a:p>
            <a:pPr marL="285750" indent="-285750">
              <a:buBlip>
                <a:blip r:embed="rId2"/>
              </a:buBlip>
              <a:defRPr sz="1800"/>
            </a:pPr>
            <a:r>
              <a:rPr sz="2200" dirty="0" err="1"/>
              <a:t>Základ</a:t>
            </a:r>
            <a:r>
              <a:rPr sz="2200" dirty="0"/>
              <a:t>,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který</a:t>
            </a:r>
            <a:r>
              <a:rPr sz="2200" dirty="0"/>
              <a:t> </a:t>
            </a:r>
            <a:r>
              <a:rPr sz="2200" dirty="0" err="1"/>
              <a:t>navazuje</a:t>
            </a:r>
            <a:r>
              <a:rPr sz="2200" dirty="0"/>
              <a:t> </a:t>
            </a:r>
            <a:r>
              <a:rPr sz="2200" dirty="0" err="1"/>
              <a:t>digitální</a:t>
            </a:r>
            <a:r>
              <a:rPr sz="2200" dirty="0"/>
              <a:t> </a:t>
            </a:r>
            <a:r>
              <a:rPr sz="2200" dirty="0" err="1"/>
              <a:t>nadstavba</a:t>
            </a:r>
            <a:r>
              <a:rPr sz="2200" dirty="0"/>
              <a:t> e‑INVYSYS</a:t>
            </a:r>
            <a:r>
              <a:rPr lang="cs-CZ" sz="2200" dirty="0"/>
              <a:t>.</a:t>
            </a:r>
            <a:endParaRPr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" y="6492240"/>
            <a:ext cx="6400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787878"/>
                </a:solidFill>
              </a:defRPr>
            </a:pPr>
            <a:r>
              <a:t>E S L, a.s. | e‑INVYSYS</a:t>
            </a:r>
          </a:p>
        </p:txBody>
      </p:sp>
      <p:pic>
        <p:nvPicPr>
          <p:cNvPr id="6" name="Picture 5" descr="ESL_logo_rgb_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2440" y="6355080"/>
            <a:ext cx="868680" cy="399593"/>
          </a:xfrm>
          <a:prstGeom prst="rect">
            <a:avLst/>
          </a:prstGeom>
        </p:spPr>
      </p:pic>
      <p:pic>
        <p:nvPicPr>
          <p:cNvPr id="7" name="Picture 6" descr="LOGO_INVYSYS_BezPozad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1303" y="6355080"/>
            <a:ext cx="1063977" cy="39959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AE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AFAFA"/>
                </a:solidFill>
              </a:rPr>
              <a:t>e‑INVYSYS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286905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3000A"/>
                </a:solidFill>
              </a:defRPr>
            </a:pPr>
            <a:r>
              <a:rPr sz="3200"/>
              <a:t>Co je e‑INVYSYS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891648" cy="31393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Blip>
                <a:blip r:embed="rId2"/>
              </a:buBlip>
              <a:defRPr sz="1800"/>
            </a:pPr>
            <a:r>
              <a:rPr sz="2200" dirty="0" err="1"/>
              <a:t>Digitální</a:t>
            </a:r>
            <a:r>
              <a:rPr sz="2200" dirty="0"/>
              <a:t> </a:t>
            </a:r>
            <a:r>
              <a:rPr sz="2200" dirty="0" err="1"/>
              <a:t>výuková</a:t>
            </a:r>
            <a:r>
              <a:rPr sz="2200" dirty="0"/>
              <a:t> </a:t>
            </a:r>
            <a:r>
              <a:rPr sz="2200" dirty="0" err="1"/>
              <a:t>pomůcka</a:t>
            </a:r>
            <a:r>
              <a:rPr sz="2200" dirty="0"/>
              <a:t> </a:t>
            </a:r>
            <a:r>
              <a:rPr sz="2200" dirty="0" err="1"/>
              <a:t>navazující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fyzický</a:t>
            </a:r>
            <a:r>
              <a:rPr sz="2200" dirty="0"/>
              <a:t> </a:t>
            </a:r>
            <a:r>
              <a:rPr sz="2200" dirty="0" err="1"/>
              <a:t>systém</a:t>
            </a:r>
            <a:r>
              <a:rPr sz="2200" dirty="0"/>
              <a:t> INVYSYS</a:t>
            </a:r>
            <a:r>
              <a:rPr lang="cs-CZ" sz="2200" dirty="0"/>
              <a:t>.</a:t>
            </a:r>
            <a:br>
              <a:rPr lang="cs-CZ" sz="2200" dirty="0"/>
            </a:br>
            <a:endParaRPr sz="2200" dirty="0"/>
          </a:p>
          <a:p>
            <a:pPr marL="285750" indent="-285750">
              <a:buBlip>
                <a:blip r:embed="rId2"/>
              </a:buBlip>
              <a:defRPr sz="1800"/>
            </a:pPr>
            <a:r>
              <a:rPr sz="2200" dirty="0" err="1"/>
              <a:t>Modulární</a:t>
            </a:r>
            <a:r>
              <a:rPr sz="2200" dirty="0"/>
              <a:t> </a:t>
            </a:r>
            <a:r>
              <a:rPr sz="2200" dirty="0" err="1"/>
              <a:t>koncepce</a:t>
            </a:r>
            <a:r>
              <a:rPr sz="2200" dirty="0"/>
              <a:t> – </a:t>
            </a:r>
            <a:r>
              <a:rPr sz="2200" dirty="0" err="1"/>
              <a:t>jednou</a:t>
            </a:r>
            <a:r>
              <a:rPr sz="2200" dirty="0"/>
              <a:t> ze </a:t>
            </a:r>
            <a:r>
              <a:rPr sz="2200" dirty="0" err="1"/>
              <a:t>součástí</a:t>
            </a:r>
            <a:r>
              <a:rPr sz="2200" dirty="0"/>
              <a:t> je </a:t>
            </a:r>
            <a:r>
              <a:rPr lang="cs-CZ" sz="2200" dirty="0"/>
              <a:t>"</a:t>
            </a:r>
            <a:r>
              <a:rPr sz="2200" dirty="0" err="1"/>
              <a:t>virtuální</a:t>
            </a:r>
            <a:r>
              <a:rPr sz="2200" dirty="0"/>
              <a:t> </a:t>
            </a:r>
            <a:r>
              <a:rPr sz="2200" dirty="0" err="1"/>
              <a:t>prohlídka</a:t>
            </a:r>
            <a:r>
              <a:rPr lang="cs-CZ" sz="2200" dirty="0"/>
              <a:t>".</a:t>
            </a:r>
            <a:br>
              <a:rPr lang="cs-CZ" sz="2200" dirty="0"/>
            </a:br>
            <a:endParaRPr sz="2200" dirty="0"/>
          </a:p>
          <a:p>
            <a:pPr marL="285750" indent="-285750">
              <a:buBlip>
                <a:blip r:embed="rId2"/>
              </a:buBlip>
              <a:defRPr sz="1800"/>
            </a:pPr>
            <a:r>
              <a:rPr sz="2200" dirty="0"/>
              <a:t>Podpora </a:t>
            </a:r>
            <a:r>
              <a:rPr lang="cs-CZ" sz="2200" dirty="0"/>
              <a:t>výuky </a:t>
            </a:r>
            <a:r>
              <a:rPr sz="2200" dirty="0" err="1"/>
              <a:t>prezenční</a:t>
            </a:r>
            <a:r>
              <a:rPr sz="2200" dirty="0"/>
              <a:t> a </a:t>
            </a:r>
            <a:r>
              <a:rPr sz="2200" dirty="0" err="1"/>
              <a:t>distanční</a:t>
            </a:r>
            <a:r>
              <a:rPr lang="cs-CZ" sz="2200" dirty="0"/>
              <a:t>.</a:t>
            </a:r>
            <a:br>
              <a:rPr lang="cs-CZ" sz="2200" dirty="0"/>
            </a:br>
            <a:endParaRPr lang="cs-CZ" sz="2200" dirty="0"/>
          </a:p>
          <a:p>
            <a:pPr marL="285750" indent="-285750">
              <a:buBlip>
                <a:blip r:embed="rId2"/>
              </a:buBlip>
              <a:defRPr sz="1800"/>
            </a:pPr>
            <a:r>
              <a:rPr sz="2200" dirty="0" err="1"/>
              <a:t>Důraz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dostupnost</a:t>
            </a:r>
            <a:r>
              <a:rPr sz="2200" dirty="0"/>
              <a:t>, </a:t>
            </a:r>
            <a:r>
              <a:rPr sz="2200" dirty="0" err="1"/>
              <a:t>bezpečnost</a:t>
            </a:r>
            <a:r>
              <a:rPr sz="2200" dirty="0"/>
              <a:t> a </a:t>
            </a:r>
            <a:r>
              <a:rPr sz="2200" dirty="0" err="1"/>
              <a:t>přehlednost</a:t>
            </a:r>
            <a:r>
              <a:rPr sz="2200" dirty="0"/>
              <a:t> </a:t>
            </a:r>
            <a:r>
              <a:rPr sz="2200" dirty="0" err="1"/>
              <a:t>materiálů</a:t>
            </a:r>
            <a:r>
              <a:rPr lang="cs-CZ" sz="2200" dirty="0"/>
              <a:t>.</a:t>
            </a:r>
            <a:br>
              <a:rPr lang="cs-CZ" sz="2200" dirty="0"/>
            </a:br>
            <a:endParaRPr lang="cs-CZ" sz="2200" dirty="0"/>
          </a:p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Příprava studentů na digitální prostředí ve stavebnictví.</a:t>
            </a:r>
            <a:endParaRPr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" y="6492240"/>
            <a:ext cx="6400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787878"/>
                </a:solidFill>
              </a:defRPr>
            </a:pPr>
            <a:r>
              <a:t>E S L, a.s. | e‑INVYSYS</a:t>
            </a:r>
          </a:p>
        </p:txBody>
      </p:sp>
      <p:pic>
        <p:nvPicPr>
          <p:cNvPr id="6" name="Picture 5" descr="ESL_logo_rgb_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2440" y="6355080"/>
            <a:ext cx="868680" cy="399593"/>
          </a:xfrm>
          <a:prstGeom prst="rect">
            <a:avLst/>
          </a:prstGeom>
        </p:spPr>
      </p:pic>
      <p:pic>
        <p:nvPicPr>
          <p:cNvPr id="7" name="Picture 6" descr="LOGO_INVYSYS_BezPozad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1303" y="6355080"/>
            <a:ext cx="1063977" cy="3995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AE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AFAFA"/>
                </a:solidFill>
              </a:rPr>
              <a:t>e‑INVYSYS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549759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3000A"/>
                </a:solidFill>
              </a:defRPr>
            </a:pPr>
            <a:r>
              <a:rPr sz="3200" dirty="0" err="1"/>
              <a:t>Virtuální</a:t>
            </a:r>
            <a:r>
              <a:rPr sz="3200" dirty="0"/>
              <a:t> </a:t>
            </a:r>
            <a:r>
              <a:rPr sz="3200" dirty="0" err="1"/>
              <a:t>prohlídka</a:t>
            </a:r>
            <a:r>
              <a:rPr sz="3200" dirty="0"/>
              <a:t> v e‑INVYSYS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633547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Virtuální prohlídka</a:t>
            </a:r>
            <a:r>
              <a:rPr sz="2200" dirty="0"/>
              <a:t> </a:t>
            </a:r>
            <a:r>
              <a:rPr sz="2200" dirty="0" err="1"/>
              <a:t>laboratoře</a:t>
            </a:r>
            <a:r>
              <a:rPr sz="2200" dirty="0"/>
              <a:t> </a:t>
            </a:r>
            <a:r>
              <a:rPr sz="2200" dirty="0" err="1"/>
              <a:t>dostupn</a:t>
            </a:r>
            <a:r>
              <a:rPr lang="cs-CZ" sz="2200" dirty="0"/>
              <a:t>á</a:t>
            </a:r>
            <a:r>
              <a:rPr sz="2200" dirty="0"/>
              <a:t> </a:t>
            </a:r>
            <a:r>
              <a:rPr sz="2200" dirty="0" err="1"/>
              <a:t>přes</a:t>
            </a:r>
            <a:r>
              <a:rPr sz="2200" dirty="0"/>
              <a:t> web</a:t>
            </a:r>
            <a:r>
              <a:rPr lang="cs-CZ" sz="2200" dirty="0"/>
              <a:t>. </a:t>
            </a:r>
            <a:br>
              <a:rPr lang="cs-CZ" sz="2200" dirty="0"/>
            </a:br>
            <a:r>
              <a:rPr lang="cs-CZ" dirty="0">
                <a:solidFill>
                  <a:schemeClr val="bg1"/>
                </a:solidFill>
              </a:rPr>
              <a:t>ä</a:t>
            </a:r>
          </a:p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Přístup odkudkoli: domov, internát, knihovna…</a:t>
            </a:r>
            <a:br>
              <a:rPr lang="cs-CZ" sz="2200" dirty="0"/>
            </a:br>
            <a:r>
              <a:rPr lang="cs-CZ" dirty="0">
                <a:solidFill>
                  <a:schemeClr val="bg1"/>
                </a:solidFill>
              </a:rPr>
              <a:t>a</a:t>
            </a:r>
          </a:p>
          <a:p>
            <a:pPr marL="285750" indent="-285750">
              <a:buBlip>
                <a:blip r:embed="rId2"/>
              </a:buBlip>
              <a:defRPr sz="1800"/>
            </a:pPr>
            <a:r>
              <a:rPr sz="2200" dirty="0" err="1"/>
              <a:t>Orientace</a:t>
            </a:r>
            <a:r>
              <a:rPr sz="2200" dirty="0"/>
              <a:t> v </a:t>
            </a:r>
            <a:r>
              <a:rPr sz="2200" dirty="0" err="1"/>
              <a:t>prostoru</a:t>
            </a:r>
            <a:r>
              <a:rPr lang="cs-CZ" sz="2200" dirty="0"/>
              <a:t> a </a:t>
            </a:r>
            <a:r>
              <a:rPr sz="2200" dirty="0" err="1"/>
              <a:t>pochopení</a:t>
            </a:r>
            <a:r>
              <a:rPr sz="2200" dirty="0"/>
              <a:t> </a:t>
            </a:r>
            <a:r>
              <a:rPr sz="2200" dirty="0" err="1"/>
              <a:t>kontextu</a:t>
            </a:r>
            <a:r>
              <a:rPr sz="2200" dirty="0"/>
              <a:t> </a:t>
            </a:r>
            <a:r>
              <a:rPr sz="2200" dirty="0" err="1"/>
              <a:t>zapojení</a:t>
            </a:r>
            <a:r>
              <a:rPr lang="cs-CZ" sz="2200" dirty="0"/>
              <a:t>.</a:t>
            </a:r>
            <a:br>
              <a:rPr lang="cs-CZ" sz="2200" dirty="0"/>
            </a:br>
            <a:r>
              <a:rPr lang="cs-CZ" dirty="0">
                <a:solidFill>
                  <a:schemeClr val="bg1"/>
                </a:solidFill>
              </a:rPr>
              <a:t>a</a:t>
            </a:r>
            <a:endParaRPr dirty="0">
              <a:solidFill>
                <a:schemeClr val="bg1"/>
              </a:solidFill>
            </a:endParaRPr>
          </a:p>
          <a:p>
            <a:pPr marL="285750" indent="-285750">
              <a:buBlip>
                <a:blip r:embed="rId2"/>
              </a:buBlip>
              <a:defRPr sz="1800"/>
            </a:pPr>
            <a:r>
              <a:rPr sz="2200" dirty="0" err="1"/>
              <a:t>Propojení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lang="cs-CZ" sz="2200" dirty="0"/>
              <a:t> návody, doklady, </a:t>
            </a:r>
            <a:r>
              <a:rPr sz="2200" dirty="0" err="1"/>
              <a:t>dokumentaci</a:t>
            </a:r>
            <a:r>
              <a:rPr lang="cs-CZ" sz="2200" dirty="0"/>
              <a:t> a další podklady </a:t>
            </a:r>
            <a:br>
              <a:rPr lang="cs-CZ" sz="2200" dirty="0"/>
            </a:br>
            <a:r>
              <a:rPr lang="cs-CZ" sz="2200" dirty="0"/>
              <a:t>a aplikace.</a:t>
            </a:r>
            <a:br>
              <a:rPr lang="cs-CZ" sz="2200" dirty="0"/>
            </a:br>
            <a:r>
              <a:rPr lang="cs-CZ" dirty="0">
                <a:solidFill>
                  <a:schemeClr val="bg1"/>
                </a:solidFill>
              </a:rPr>
              <a:t>a</a:t>
            </a:r>
          </a:p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Varianta z 3D skeneru nebo z panoramatických fotografií.</a:t>
            </a:r>
            <a:br>
              <a:rPr lang="cs-CZ" sz="2200" dirty="0"/>
            </a:br>
            <a:r>
              <a:rPr lang="cs-CZ" dirty="0">
                <a:solidFill>
                  <a:schemeClr val="bg1"/>
                </a:solidFill>
              </a:rPr>
              <a:t>a</a:t>
            </a:r>
          </a:p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Měření rozměrů (u 3D skeneru).</a:t>
            </a:r>
          </a:p>
          <a:p>
            <a:pPr>
              <a:defRPr sz="1800"/>
            </a:pPr>
            <a:r>
              <a:rPr lang="cs-CZ" dirty="0">
                <a:solidFill>
                  <a:schemeClr val="bg1"/>
                </a:solidFill>
              </a:rPr>
              <a:t>a</a:t>
            </a:r>
          </a:p>
          <a:p>
            <a:pPr marL="285750" indent="-285750">
              <a:buBlip>
                <a:blip r:embed="rId2"/>
              </a:buBlip>
              <a:defRPr sz="1800"/>
            </a:pPr>
            <a:r>
              <a:rPr lang="cs-CZ" sz="2200" dirty="0"/>
              <a:t>Testové otázky s automatickým vyhodnocením (u </a:t>
            </a:r>
            <a:r>
              <a:rPr lang="cs-CZ" sz="2200" dirty="0" err="1"/>
              <a:t>pano</a:t>
            </a:r>
            <a:r>
              <a:rPr lang="cs-CZ" sz="2200" dirty="0"/>
              <a:t> verze).</a:t>
            </a:r>
            <a:br>
              <a:rPr lang="cs-CZ" sz="2200" dirty="0"/>
            </a:br>
            <a:endParaRPr lang="cs-CZ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" y="6492240"/>
            <a:ext cx="6400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787878"/>
                </a:solidFill>
              </a:defRPr>
            </a:pPr>
            <a:r>
              <a:t>E S L, a.s. | e‑INVYSYS</a:t>
            </a:r>
          </a:p>
        </p:txBody>
      </p:sp>
      <p:pic>
        <p:nvPicPr>
          <p:cNvPr id="6" name="Picture 5" descr="ESL_logo_rgb_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2440" y="6355080"/>
            <a:ext cx="868680" cy="399593"/>
          </a:xfrm>
          <a:prstGeom prst="rect">
            <a:avLst/>
          </a:prstGeom>
        </p:spPr>
      </p:pic>
      <p:pic>
        <p:nvPicPr>
          <p:cNvPr id="7" name="Picture 6" descr="LOGO_INVYSYS_BezPozad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1303" y="6355080"/>
            <a:ext cx="1063977" cy="3995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AE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AFAFA"/>
                </a:solidFill>
              </a:rPr>
              <a:t>e‑INVYSYS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5031762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3000A"/>
                </a:solidFill>
              </a:defRPr>
            </a:pPr>
            <a:r>
              <a:rPr sz="3200"/>
              <a:t>Ukázky virtuálních prohlídek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35661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200" b="1">
                <a:solidFill>
                  <a:srgbClr val="AE0032"/>
                </a:solidFill>
                <a:hlinkClick r:id="rId2"/>
              </a:rPr>
              <a:t>3D sken e‑Laboratoř</a:t>
            </a:r>
          </a:p>
        </p:txBody>
      </p:sp>
      <p:pic>
        <p:nvPicPr>
          <p:cNvPr id="5" name="Picture 4" descr="qr_lef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0" y="2194560"/>
            <a:ext cx="2103120" cy="21031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46320" y="1645920"/>
            <a:ext cx="35661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200" b="1">
                <a:solidFill>
                  <a:srgbClr val="AE0032"/>
                </a:solidFill>
                <a:hlinkClick r:id="rId4"/>
              </a:rPr>
              <a:t>Panorama e‑Laboratoř</a:t>
            </a:r>
          </a:p>
        </p:txBody>
      </p:sp>
      <p:pic>
        <p:nvPicPr>
          <p:cNvPr id="8" name="Picture 7" descr="qr_righ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7840" y="2194560"/>
            <a:ext cx="2103120" cy="210312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82880" y="6492240"/>
            <a:ext cx="6400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787878"/>
                </a:solidFill>
              </a:defRPr>
            </a:pPr>
            <a:r>
              <a:t>E S L, a.s. | e‑INVYSYS</a:t>
            </a:r>
          </a:p>
        </p:txBody>
      </p:sp>
      <p:pic>
        <p:nvPicPr>
          <p:cNvPr id="12" name="Picture 11" descr="ESL_logo_rgb_s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92440" y="6355080"/>
            <a:ext cx="868680" cy="399593"/>
          </a:xfrm>
          <a:prstGeom prst="rect">
            <a:avLst/>
          </a:prstGeom>
        </p:spPr>
      </p:pic>
      <p:pic>
        <p:nvPicPr>
          <p:cNvPr id="13" name="Picture 12" descr="LOGO_INVYSYS_BezPozadi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91303" y="6355080"/>
            <a:ext cx="1063977" cy="39959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AE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AFAFA"/>
                </a:solidFill>
              </a:rPr>
              <a:t>e‑INVYSYS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286000"/>
            <a:ext cx="491461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AE0032"/>
                </a:solidFill>
              </a:defRPr>
            </a:pPr>
            <a:r>
              <a:rPr lang="cs-CZ" dirty="0"/>
              <a:t>Děkuji za pozornost.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182880" y="6492240"/>
            <a:ext cx="6400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>
                <a:solidFill>
                  <a:srgbClr val="787878"/>
                </a:solidFill>
              </a:defRPr>
            </a:pPr>
            <a:r>
              <a:t>E S L, a.s. | e‑INVYSYS</a:t>
            </a:r>
          </a:p>
        </p:txBody>
      </p:sp>
      <p:pic>
        <p:nvPicPr>
          <p:cNvPr id="5" name="Picture 4" descr="ESL_logo_rgb_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2440" y="6355080"/>
            <a:ext cx="868680" cy="399593"/>
          </a:xfrm>
          <a:prstGeom prst="rect">
            <a:avLst/>
          </a:prstGeom>
        </p:spPr>
      </p:pic>
      <p:pic>
        <p:nvPicPr>
          <p:cNvPr id="6" name="Picture 5" descr="LOGO_INVYSYS_BezPozad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1303" y="6355080"/>
            <a:ext cx="1063977" cy="3995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640c0f3-50bc-4424-9e61-4ef1b86116ce" xsi:nil="true"/>
    <lcf76f155ced4ddcb4097134ff3c332f xmlns="772c696e-72cc-4cd3-bb28-5fe776f213c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D4DA43FD873F42882D47B74B023E41" ma:contentTypeVersion="19" ma:contentTypeDescription="Vytvoří nový dokument" ma:contentTypeScope="" ma:versionID="04bd1610c08e5c026ff37809200e6f0a">
  <xsd:schema xmlns:xsd="http://www.w3.org/2001/XMLSchema" xmlns:xs="http://www.w3.org/2001/XMLSchema" xmlns:p="http://schemas.microsoft.com/office/2006/metadata/properties" xmlns:ns2="772c696e-72cc-4cd3-bb28-5fe776f213c7" xmlns:ns3="8640c0f3-50bc-4424-9e61-4ef1b86116ce" targetNamespace="http://schemas.microsoft.com/office/2006/metadata/properties" ma:root="true" ma:fieldsID="a2523806e91b1489b7430dcf58378c0d" ns2:_="" ns3:_="">
    <xsd:import namespace="772c696e-72cc-4cd3-bb28-5fe776f213c7"/>
    <xsd:import namespace="8640c0f3-50bc-4424-9e61-4ef1b86116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c696e-72cc-4cd3-bb28-5fe776f213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Značky obrázků" ma:readOnly="false" ma:fieldId="{5cf76f15-5ced-4ddc-b409-7134ff3c332f}" ma:taxonomyMulti="true" ma:sspId="c2ae7835-4693-48eb-aa0e-48a11e210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0c0f3-50bc-4424-9e61-4ef1b86116c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e99ee5c-a7c3-48c6-83d8-47f8230ae65f}" ma:internalName="TaxCatchAll" ma:showField="CatchAllData" ma:web="8640c0f3-50bc-4424-9e61-4ef1b86116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07EAEF-6F0E-4C9C-A0EB-40E1A8E1D2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96A3C6-F892-48D1-9624-96A93D22E503}">
  <ds:schemaRefs>
    <ds:schemaRef ds:uri="http://schemas.microsoft.com/office/2006/metadata/properties"/>
    <ds:schemaRef ds:uri="http://schemas.microsoft.com/office/infopath/2007/PartnerControls"/>
    <ds:schemaRef ds:uri="9330ad54-6c19-4210-a3ba-798cd0971a0b"/>
    <ds:schemaRef ds:uri="82dd0107-990f-472a-94e6-1fc55a7b03ab"/>
  </ds:schemaRefs>
</ds:datastoreItem>
</file>

<file path=customXml/itemProps3.xml><?xml version="1.0" encoding="utf-8"?>
<ds:datastoreItem xmlns:ds="http://schemas.openxmlformats.org/officeDocument/2006/customXml" ds:itemID="{5378BA8B-0F63-4918-B7B6-EFA1BB15D6C1}"/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333</Words>
  <Application>Microsoft Office PowerPoint</Application>
  <PresentationFormat>Předvádění na obrazovce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Jan Novotný - E S L, a.s.</dc:creator>
  <cp:keywords/>
  <dc:description>generated using python-pptx</dc:description>
  <cp:lastModifiedBy>Jan Novotný - E S L, a.s.</cp:lastModifiedBy>
  <cp:revision>4</cp:revision>
  <dcterms:created xsi:type="dcterms:W3CDTF">2013-01-27T09:14:16Z</dcterms:created>
  <dcterms:modified xsi:type="dcterms:W3CDTF">2026-03-25T09:55:01Z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0x01010077D4DA43FD873F42882D47B74B023E41</vt:lpwstr>
  </property>
  <property fmtid="{D5CDD505-2E9C-101B-9397-08002B2CF9AE}" pid="3" name="MediaServiceImageTags">
    <vt:lpwstr/>
  </property>
</Properties>
</file>